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73" r:id="rId5"/>
    <p:sldId id="271" r:id="rId6"/>
    <p:sldId id="270" r:id="rId7"/>
    <p:sldId id="259" r:id="rId8"/>
    <p:sldId id="272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18288000" cy="10287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ormorant Garamond Bold" panose="020B0604020202020204" charset="0"/>
      <p:regular r:id="rId22"/>
    </p:embeddedFont>
    <p:embeddedFont>
      <p:font typeface="Cormorant Garamond Medium" panose="020B0604020202020204" charset="0"/>
      <p:regular r:id="rId23"/>
    </p:embeddedFont>
    <p:embeddedFont>
      <p:font typeface="Cormorant Garamond Medium Bold" panose="020B0604020202020204" charset="0"/>
      <p:regular r:id="rId24"/>
    </p:embeddedFont>
    <p:embeddedFont>
      <p:font typeface="Garamond" panose="02020404030301010803" pitchFamily="18" charset="0"/>
      <p:regular r:id="rId25"/>
      <p:bold r:id="rId26"/>
      <p:italic r:id="rId27"/>
    </p:embeddedFont>
    <p:embeddedFont>
      <p:font typeface="Playfair Display" panose="020B0604020202020204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1000" autoAdjust="0"/>
  </p:normalViewPr>
  <p:slideViewPr>
    <p:cSldViewPr>
      <p:cViewPr varScale="1">
        <p:scale>
          <a:sx n="37" d="100"/>
          <a:sy n="37" d="100"/>
        </p:scale>
        <p:origin x="272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-1019027" y="3399610"/>
            <a:ext cx="4716546" cy="584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840"/>
              </a:lnSpc>
            </a:pPr>
            <a:r>
              <a:rPr lang="en-US" sz="6000" spc="352" dirty="0">
                <a:solidFill>
                  <a:srgbClr val="A6A6A6"/>
                </a:solidFill>
                <a:latin typeface="Cormorant Garamond Medium"/>
              </a:rPr>
              <a:t>Workshop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24667" r="32410"/>
          <a:stretch>
            <a:fillRect/>
          </a:stretch>
        </p:blipFill>
        <p:spPr>
          <a:xfrm>
            <a:off x="12115800" y="-48185"/>
            <a:ext cx="6172200" cy="10383369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2554527" y="1626651"/>
            <a:ext cx="12201324" cy="8012649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5" name="AutoShape 5"/>
          <p:cNvSpPr/>
          <p:nvPr/>
        </p:nvSpPr>
        <p:spPr>
          <a:xfrm>
            <a:off x="1229905" y="5539830"/>
            <a:ext cx="62713" cy="4715555"/>
          </a:xfrm>
          <a:prstGeom prst="rect">
            <a:avLst/>
          </a:prstGeom>
          <a:solidFill>
            <a:srgbClr val="A6A6A6"/>
          </a:solidFill>
        </p:spPr>
      </p:sp>
      <p:sp>
        <p:nvSpPr>
          <p:cNvPr id="7" name="TextBox 7"/>
          <p:cNvSpPr txBox="1"/>
          <p:nvPr/>
        </p:nvSpPr>
        <p:spPr>
          <a:xfrm>
            <a:off x="3147612" y="2570936"/>
            <a:ext cx="11586673" cy="38499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067"/>
              </a:lnSpc>
            </a:pPr>
            <a:r>
              <a:rPr lang="en-US" sz="8000" dirty="0">
                <a:solidFill>
                  <a:srgbClr val="F4F8F3"/>
                </a:solidFill>
                <a:latin typeface="Garamond" panose="02020404030301010803" pitchFamily="18" charset="0"/>
              </a:rPr>
              <a:t>Unique Value Proposition Workshop for Consultancies</a:t>
            </a:r>
          </a:p>
          <a:p>
            <a:pPr>
              <a:lnSpc>
                <a:spcPts val="10067"/>
              </a:lnSpc>
            </a:pPr>
            <a:endParaRPr lang="en-US" sz="8000" dirty="0">
              <a:solidFill>
                <a:srgbClr val="F4F8F3"/>
              </a:solidFill>
              <a:latin typeface="Garamond" panose="02020404030301010803" pitchFamily="18" charset="0"/>
            </a:endParaRPr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AFF07B53-60F3-4F8B-9777-9D559D773E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8108" y="7124700"/>
            <a:ext cx="6781800" cy="22719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11547" y="2859"/>
            <a:ext cx="13793440" cy="3388041"/>
          </a:xfrm>
          <a:prstGeom prst="rect">
            <a:avLst/>
          </a:prstGeom>
          <a:solidFill>
            <a:srgbClr val="404040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38458" r="4918"/>
          <a:stretch>
            <a:fillRect/>
          </a:stretch>
        </p:blipFill>
        <p:spPr>
          <a:xfrm>
            <a:off x="-303236" y="1057039"/>
            <a:ext cx="6965694" cy="8201261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7238649" y="-303236"/>
            <a:ext cx="20651" cy="10893473"/>
          </a:xfrm>
          <a:prstGeom prst="rect">
            <a:avLst/>
          </a:prstGeom>
          <a:solidFill>
            <a:srgbClr val="F4F8F3"/>
          </a:solidFill>
        </p:spPr>
      </p:sp>
      <p:sp>
        <p:nvSpPr>
          <p:cNvPr id="6" name="TextBox 6"/>
          <p:cNvSpPr txBox="1"/>
          <p:nvPr/>
        </p:nvSpPr>
        <p:spPr>
          <a:xfrm>
            <a:off x="7394928" y="4052586"/>
            <a:ext cx="9185241" cy="6093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400" spc="26" dirty="0">
                <a:solidFill>
                  <a:srgbClr val="404040"/>
                </a:solidFill>
                <a:latin typeface="Cormorant Garamond Medium"/>
              </a:rPr>
              <a:t>In pairs review each service-line to identify the </a:t>
            </a:r>
            <a:r>
              <a:rPr lang="en-US" sz="4400" i="1" spc="26" dirty="0">
                <a:solidFill>
                  <a:srgbClr val="404040"/>
                </a:solidFill>
                <a:latin typeface="Cormorant Garamond Medium"/>
              </a:rPr>
              <a:t>client </a:t>
            </a:r>
            <a:r>
              <a:rPr lang="en-US" sz="4400" spc="26" dirty="0">
                <a:solidFill>
                  <a:srgbClr val="404040"/>
                </a:solidFill>
                <a:latin typeface="Cormorant Garamond Medium"/>
              </a:rPr>
              <a:t>value it brings.</a:t>
            </a:r>
          </a:p>
          <a:p>
            <a:r>
              <a:rPr lang="en-US" sz="4400" spc="26" dirty="0">
                <a:solidFill>
                  <a:srgbClr val="404040"/>
                </a:solidFill>
                <a:latin typeface="Cormorant Garamond Medium"/>
              </a:rPr>
              <a:t> </a:t>
            </a:r>
          </a:p>
          <a:p>
            <a:r>
              <a:rPr lang="en-US" sz="4400" spc="26" dirty="0">
                <a:solidFill>
                  <a:srgbClr val="404040"/>
                </a:solidFill>
                <a:latin typeface="Cormorant Garamond Medium"/>
              </a:rPr>
              <a:t>Think of the problems it solves or the opportunities it fulfils. </a:t>
            </a:r>
          </a:p>
          <a:p>
            <a:endParaRPr lang="en-US" sz="4400" spc="26" dirty="0">
              <a:solidFill>
                <a:srgbClr val="404040"/>
              </a:solidFill>
              <a:latin typeface="Cormorant Garamond Medium"/>
            </a:endParaRPr>
          </a:p>
          <a:p>
            <a:r>
              <a:rPr lang="en-US" sz="4400" spc="26" dirty="0">
                <a:solidFill>
                  <a:srgbClr val="404040"/>
                </a:solidFill>
                <a:latin typeface="Cormorant Garamond Medium"/>
              </a:rPr>
              <a:t>Use the language of your clients and their pain-points / concerns</a:t>
            </a:r>
          </a:p>
          <a:p>
            <a:endParaRPr lang="en-US" sz="4400" spc="26" dirty="0">
              <a:solidFill>
                <a:srgbClr val="404040"/>
              </a:solidFill>
              <a:latin typeface="Cormorant Garamond Medium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917810" y="1696879"/>
            <a:ext cx="8003879" cy="644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6000" spc="480" dirty="0">
                <a:solidFill>
                  <a:srgbClr val="F4F8F3"/>
                </a:solidFill>
                <a:latin typeface="Cormorant Garamond Bold"/>
              </a:rPr>
              <a:t>2. BOTTOM-UP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6987" y="0"/>
            <a:ext cx="13793440" cy="4240020"/>
          </a:xfrm>
          <a:prstGeom prst="rect">
            <a:avLst/>
          </a:prstGeom>
          <a:solidFill>
            <a:srgbClr val="D9D9D9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15816" r="27490"/>
          <a:stretch>
            <a:fillRect/>
          </a:stretch>
        </p:blipFill>
        <p:spPr>
          <a:xfrm>
            <a:off x="10293606" y="1028700"/>
            <a:ext cx="6965694" cy="8201261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820752" y="-556155"/>
            <a:ext cx="20651" cy="10893473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6" name="TextBox 6"/>
          <p:cNvSpPr txBox="1"/>
          <p:nvPr/>
        </p:nvSpPr>
        <p:spPr>
          <a:xfrm>
            <a:off x="1921221" y="2247900"/>
            <a:ext cx="8003879" cy="600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5400" spc="480" dirty="0">
                <a:solidFill>
                  <a:srgbClr val="404040"/>
                </a:solidFill>
                <a:latin typeface="Cormorant Garamond Bold"/>
              </a:rPr>
              <a:t>3. VALUE SCORING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14400" y="4433887"/>
            <a:ext cx="9199549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34060" lvl="1" indent="-367030">
              <a:buFont typeface="Arial"/>
              <a:buChar char="•"/>
            </a:pPr>
            <a:r>
              <a:rPr lang="en-US" sz="4000" spc="34" dirty="0">
                <a:solidFill>
                  <a:srgbClr val="404040"/>
                </a:solidFill>
                <a:latin typeface="Cormorant Garamond Medium"/>
              </a:rPr>
              <a:t>Score each phrase out of 3 in terms of how important these are your clients</a:t>
            </a:r>
          </a:p>
          <a:p>
            <a:pPr marL="734060" lvl="1" indent="-367030">
              <a:buFont typeface="Arial"/>
              <a:buChar char="•"/>
            </a:pPr>
            <a:endParaRPr lang="en-US" sz="4000" spc="34" dirty="0">
              <a:solidFill>
                <a:srgbClr val="404040"/>
              </a:solidFill>
              <a:latin typeface="Cormorant Garamond Medium"/>
            </a:endParaRPr>
          </a:p>
          <a:p>
            <a:pPr marL="734060" lvl="1" indent="-367030">
              <a:buFont typeface="Arial"/>
              <a:buChar char="•"/>
            </a:pPr>
            <a:r>
              <a:rPr lang="en-US" sz="4000" spc="34" dirty="0">
                <a:solidFill>
                  <a:srgbClr val="404040"/>
                </a:solidFill>
                <a:latin typeface="Cormorant Garamond Medium"/>
              </a:rPr>
              <a:t>Remove anything that scores less than 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80000"/>
          </a:blip>
          <a:srcRect l="41816"/>
          <a:stretch>
            <a:fillRect/>
          </a:stretch>
        </p:blipFill>
        <p:spPr>
          <a:xfrm>
            <a:off x="990600" y="1485042"/>
            <a:ext cx="6538636" cy="7316916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17238649" y="-303236"/>
            <a:ext cx="20651" cy="10893473"/>
          </a:xfrm>
          <a:prstGeom prst="rect">
            <a:avLst/>
          </a:prstGeom>
          <a:solidFill>
            <a:srgbClr val="F4F8F3"/>
          </a:solidFill>
        </p:spPr>
      </p:sp>
      <p:sp>
        <p:nvSpPr>
          <p:cNvPr id="5" name="TextBox 5"/>
          <p:cNvSpPr txBox="1"/>
          <p:nvPr/>
        </p:nvSpPr>
        <p:spPr>
          <a:xfrm>
            <a:off x="7763431" y="3220622"/>
            <a:ext cx="8938616" cy="4308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26110" lvl="1" indent="-313055">
              <a:buFont typeface="Arial"/>
              <a:buChar char="•"/>
            </a:pPr>
            <a:r>
              <a:rPr lang="en-US" sz="4000" spc="29" dirty="0">
                <a:solidFill>
                  <a:srgbClr val="F4F8F3"/>
                </a:solidFill>
                <a:latin typeface="Cormorant Garamond Medium"/>
              </a:rPr>
              <a:t>Review your competitor analysis</a:t>
            </a:r>
          </a:p>
          <a:p>
            <a:pPr marL="626110" lvl="1" indent="-313055">
              <a:buFont typeface="Arial"/>
              <a:buChar char="•"/>
            </a:pPr>
            <a:endParaRPr lang="en-US" sz="4000" spc="29" dirty="0">
              <a:solidFill>
                <a:srgbClr val="F4F8F3"/>
              </a:solidFill>
              <a:latin typeface="Cormorant Garamond Medium"/>
            </a:endParaRPr>
          </a:p>
          <a:p>
            <a:pPr marL="626110" lvl="1" indent="-313055">
              <a:buFont typeface="Arial"/>
              <a:buChar char="•"/>
            </a:pPr>
            <a:r>
              <a:rPr lang="en-US" sz="4000" spc="29" dirty="0">
                <a:solidFill>
                  <a:srgbClr val="F4F8F3"/>
                </a:solidFill>
                <a:latin typeface="Cormorant Garamond Medium"/>
              </a:rPr>
              <a:t>Score each phrase out of 3 as to whether your competitors do these well. </a:t>
            </a:r>
          </a:p>
          <a:p>
            <a:pPr marL="626110" lvl="1" indent="-313055">
              <a:buFont typeface="Arial"/>
              <a:buChar char="•"/>
            </a:pPr>
            <a:endParaRPr lang="en-US" sz="4000" spc="29" dirty="0">
              <a:solidFill>
                <a:srgbClr val="F4F8F3"/>
              </a:solidFill>
              <a:latin typeface="Cormorant Garamond Medium"/>
            </a:endParaRPr>
          </a:p>
          <a:p>
            <a:pPr marL="626110" lvl="1" indent="-313055">
              <a:buFont typeface="Arial"/>
              <a:buChar char="•"/>
            </a:pPr>
            <a:r>
              <a:rPr lang="en-US" sz="4000" spc="29" dirty="0">
                <a:solidFill>
                  <a:srgbClr val="F4F8F3"/>
                </a:solidFill>
                <a:latin typeface="Cormorant Garamond Medium"/>
              </a:rPr>
              <a:t> Remove anything that scores less than 2</a:t>
            </a:r>
          </a:p>
          <a:p>
            <a:pPr marL="626110" lvl="1" indent="-313055">
              <a:buFont typeface="Arial"/>
              <a:buChar char="•"/>
            </a:pPr>
            <a:endParaRPr lang="en-US" sz="4000" spc="29" dirty="0">
              <a:solidFill>
                <a:srgbClr val="F4F8F3"/>
              </a:solidFill>
              <a:latin typeface="Cormorant Garamond Medium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329593" y="1866900"/>
            <a:ext cx="8195428" cy="5790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4800" spc="480" dirty="0">
                <a:solidFill>
                  <a:srgbClr val="F4F8F3"/>
                </a:solidFill>
                <a:latin typeface="Cormorant Garamond Bold"/>
              </a:rPr>
              <a:t>4. UNIQUE SCORING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097452" y="1028700"/>
            <a:ext cx="14161848" cy="9278146"/>
          </a:xfrm>
          <a:prstGeom prst="rect">
            <a:avLst/>
          </a:prstGeom>
          <a:solidFill>
            <a:srgbClr val="D9D9D9"/>
          </a:solidFill>
        </p:spPr>
      </p:sp>
      <p:sp>
        <p:nvSpPr>
          <p:cNvPr id="3" name="AutoShape 3"/>
          <p:cNvSpPr/>
          <p:nvPr/>
        </p:nvSpPr>
        <p:spPr>
          <a:xfrm>
            <a:off x="1304125" y="4325490"/>
            <a:ext cx="38290" cy="5981355"/>
          </a:xfrm>
          <a:prstGeom prst="rect">
            <a:avLst/>
          </a:prstGeom>
          <a:solidFill>
            <a:srgbClr val="D9D9D9"/>
          </a:solidFill>
        </p:spPr>
      </p:sp>
      <p:sp>
        <p:nvSpPr>
          <p:cNvPr id="4" name="TextBox 4"/>
          <p:cNvSpPr txBox="1"/>
          <p:nvPr/>
        </p:nvSpPr>
        <p:spPr>
          <a:xfrm rot="-5400000">
            <a:off x="-1012890" y="1024492"/>
            <a:ext cx="5028276" cy="502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5400" dirty="0">
                <a:solidFill>
                  <a:srgbClr val="A6A6A6"/>
                </a:solidFill>
                <a:latin typeface="Playfair Display"/>
              </a:rPr>
              <a:t>Workshop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886200" y="3067403"/>
            <a:ext cx="13373100" cy="55252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00"/>
              </a:lnSpc>
            </a:pPr>
            <a:r>
              <a:rPr lang="en-US" sz="3600" spc="3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Bring together both sets of surviving post-its</a:t>
            </a:r>
          </a:p>
          <a:p>
            <a:pPr>
              <a:lnSpc>
                <a:spcPts val="3300"/>
              </a:lnSpc>
            </a:pPr>
            <a:endParaRPr lang="en-US" sz="3600" spc="3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  <a:p>
            <a:pPr>
              <a:lnSpc>
                <a:spcPts val="3300"/>
              </a:lnSpc>
            </a:pPr>
            <a:r>
              <a:rPr lang="en-US" sz="3600" spc="3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Translate your phrases into the language of your clients</a:t>
            </a:r>
          </a:p>
          <a:p>
            <a:pPr>
              <a:lnSpc>
                <a:spcPts val="3300"/>
              </a:lnSpc>
            </a:pPr>
            <a:endParaRPr lang="en-US" sz="3600" spc="3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  <a:p>
            <a:pPr>
              <a:lnSpc>
                <a:spcPts val="3300"/>
              </a:lnSpc>
            </a:pPr>
            <a:r>
              <a:rPr lang="en-US" sz="3600" spc="3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Each pair to create 3 sentences that best encapsulate your unique value</a:t>
            </a:r>
          </a:p>
          <a:p>
            <a:pPr>
              <a:lnSpc>
                <a:spcPts val="3300"/>
              </a:lnSpc>
            </a:pPr>
            <a:endParaRPr lang="en-US" sz="3600" spc="3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  <a:p>
            <a:pPr>
              <a:lnSpc>
                <a:spcPts val="3300"/>
              </a:lnSpc>
            </a:pPr>
            <a:r>
              <a:rPr lang="en-US" sz="3600" spc="3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- One describing what you achieve for your clients they value most</a:t>
            </a:r>
          </a:p>
          <a:p>
            <a:pPr>
              <a:lnSpc>
                <a:spcPts val="3300"/>
              </a:lnSpc>
            </a:pPr>
            <a:endParaRPr lang="en-US" sz="3600" spc="3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  <a:p>
            <a:pPr>
              <a:lnSpc>
                <a:spcPts val="3300"/>
              </a:lnSpc>
            </a:pPr>
            <a:r>
              <a:rPr lang="en-US" sz="3600" spc="3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- One describing how you achieve this</a:t>
            </a:r>
          </a:p>
          <a:p>
            <a:pPr>
              <a:lnSpc>
                <a:spcPts val="3300"/>
              </a:lnSpc>
            </a:pPr>
            <a:endParaRPr lang="en-US" sz="3600" spc="3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  <a:p>
            <a:pPr>
              <a:lnSpc>
                <a:spcPts val="3300"/>
              </a:lnSpc>
            </a:pPr>
            <a:r>
              <a:rPr lang="en-US" sz="3600" spc="3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- One providing more detail on the client benefits</a:t>
            </a:r>
          </a:p>
          <a:p>
            <a:pPr>
              <a:lnSpc>
                <a:spcPts val="3300"/>
              </a:lnSpc>
            </a:pPr>
            <a:endParaRPr lang="en-US" sz="3600" spc="3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  <a:p>
            <a:pPr>
              <a:lnSpc>
                <a:spcPts val="3300"/>
              </a:lnSpc>
            </a:pPr>
            <a:r>
              <a:rPr lang="en-US" sz="3600" spc="3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Avoid vanilla at any cost, if you appeal to everyone, you appeal to no-one.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886200" y="1485900"/>
            <a:ext cx="8003879" cy="807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00"/>
              </a:lnSpc>
            </a:pPr>
            <a:r>
              <a:rPr lang="en-US" sz="5000" spc="750" dirty="0">
                <a:solidFill>
                  <a:srgbClr val="404040"/>
                </a:solidFill>
                <a:latin typeface="Cormorant Garamond Bold"/>
              </a:rPr>
              <a:t>5. CRAFTING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1555" r="21555"/>
          <a:stretch>
            <a:fillRect/>
          </a:stretch>
        </p:blipFill>
        <p:spPr>
          <a:xfrm>
            <a:off x="10265267" y="1057039"/>
            <a:ext cx="6994033" cy="8201261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2056168" y="1669433"/>
            <a:ext cx="8877814" cy="7014046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4" name="TextBox 4"/>
          <p:cNvSpPr txBox="1"/>
          <p:nvPr/>
        </p:nvSpPr>
        <p:spPr>
          <a:xfrm>
            <a:off x="2258101" y="3474282"/>
            <a:ext cx="8476004" cy="47397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04520" lvl="1" indent="-302260">
              <a:buFont typeface="Arial"/>
              <a:buChar char="•"/>
            </a:pPr>
            <a:r>
              <a:rPr lang="en-US" sz="4400" spc="28" dirty="0">
                <a:solidFill>
                  <a:srgbClr val="F4F8F3"/>
                </a:solidFill>
                <a:latin typeface="Garamond" panose="02020404030301010803" pitchFamily="18" charset="0"/>
              </a:rPr>
              <a:t>Whittle down to one UVP</a:t>
            </a:r>
          </a:p>
          <a:p>
            <a:pPr marL="604520" lvl="1" indent="-302260">
              <a:buFont typeface="Arial"/>
              <a:buChar char="•"/>
            </a:pPr>
            <a:endParaRPr lang="en-US" sz="4400" spc="28" dirty="0">
              <a:solidFill>
                <a:srgbClr val="F4F8F3"/>
              </a:solidFill>
              <a:latin typeface="Garamond" panose="02020404030301010803" pitchFamily="18" charset="0"/>
            </a:endParaRPr>
          </a:p>
          <a:p>
            <a:pPr marL="604520" lvl="1" indent="-302260">
              <a:buFont typeface="Arial"/>
              <a:buChar char="•"/>
            </a:pPr>
            <a:r>
              <a:rPr lang="en-US" sz="4400" spc="28" dirty="0">
                <a:solidFill>
                  <a:srgbClr val="F4F8F3"/>
                </a:solidFill>
                <a:latin typeface="Garamond" panose="02020404030301010803" pitchFamily="18" charset="0"/>
              </a:rPr>
              <a:t>Review within the organisation, with stakeholders and with clients</a:t>
            </a:r>
          </a:p>
          <a:p>
            <a:pPr marL="604520" lvl="1" indent="-302260">
              <a:buFont typeface="Arial"/>
              <a:buChar char="•"/>
            </a:pPr>
            <a:endParaRPr lang="en-US" sz="4400" spc="28" dirty="0">
              <a:solidFill>
                <a:srgbClr val="F4F8F3"/>
              </a:solidFill>
              <a:latin typeface="Garamond" panose="02020404030301010803" pitchFamily="18" charset="0"/>
            </a:endParaRPr>
          </a:p>
          <a:p>
            <a:pPr marL="604520" lvl="1" indent="-302260">
              <a:buFont typeface="Arial"/>
              <a:buChar char="•"/>
            </a:pPr>
            <a:r>
              <a:rPr lang="en-US" sz="4400" spc="28" dirty="0">
                <a:solidFill>
                  <a:srgbClr val="F4F8F3"/>
                </a:solidFill>
                <a:latin typeface="Garamond" panose="02020404030301010803" pitchFamily="18" charset="0"/>
              </a:rPr>
              <a:t>Plan the launch!</a:t>
            </a:r>
          </a:p>
          <a:p>
            <a:pPr marL="604520" lvl="1" indent="-302260">
              <a:buFont typeface="Arial"/>
              <a:buChar char="•"/>
            </a:pPr>
            <a:endParaRPr lang="en-US" sz="4400" spc="28" dirty="0">
              <a:solidFill>
                <a:srgbClr val="F4F8F3"/>
              </a:solidFill>
              <a:latin typeface="Garamond" panose="02020404030301010803" pitchFamily="18" charset="0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1003632" y="0"/>
            <a:ext cx="45719" cy="10287000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7" name="TextBox 7"/>
          <p:cNvSpPr txBox="1"/>
          <p:nvPr/>
        </p:nvSpPr>
        <p:spPr>
          <a:xfrm>
            <a:off x="2730226" y="2135234"/>
            <a:ext cx="8003879" cy="562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4400" spc="480" dirty="0">
                <a:solidFill>
                  <a:srgbClr val="F4F8F3"/>
                </a:solidFill>
                <a:latin typeface="Garamond" panose="02020404030301010803" pitchFamily="18" charset="0"/>
              </a:rPr>
              <a:t>6. REVIEW &amp; IMPROVE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3793440" cy="4373533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4" name="AutoShape 4"/>
          <p:cNvSpPr/>
          <p:nvPr/>
        </p:nvSpPr>
        <p:spPr>
          <a:xfrm>
            <a:off x="1028700" y="-303236"/>
            <a:ext cx="20651" cy="10893473"/>
          </a:xfrm>
          <a:prstGeom prst="rect">
            <a:avLst/>
          </a:prstGeom>
          <a:solidFill>
            <a:srgbClr val="A5A27D"/>
          </a:solidFill>
        </p:spPr>
      </p:sp>
      <p:sp>
        <p:nvSpPr>
          <p:cNvPr id="6" name="TextBox 6"/>
          <p:cNvSpPr txBox="1"/>
          <p:nvPr/>
        </p:nvSpPr>
        <p:spPr>
          <a:xfrm>
            <a:off x="1468025" y="5524500"/>
            <a:ext cx="7654898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800" spc="36" dirty="0">
                <a:solidFill>
                  <a:srgbClr val="404040"/>
                </a:solidFill>
                <a:latin typeface="Cormorant Garamond Medium"/>
              </a:rPr>
              <a:t>Review your UVP every year, every time you launch a new service or market, and every time you are facing radical market changes</a:t>
            </a:r>
          </a:p>
        </p:txBody>
      </p:sp>
      <p:pic>
        <p:nvPicPr>
          <p:cNvPr id="7" name="Picture 2" descr="How to conduct a Digital Transformation workshop - The Digital  Transformation People">
            <a:extLst>
              <a:ext uri="{FF2B5EF4-FFF2-40B4-BE49-F238E27FC236}">
                <a16:creationId xmlns:a16="http://schemas.microsoft.com/office/drawing/2014/main" id="{D266343F-7440-40FB-AEAB-6F2C49930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9320" y="1786717"/>
            <a:ext cx="8976242" cy="598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52C077A-149E-48F1-BD55-60ED028819CC}"/>
              </a:ext>
            </a:extLst>
          </p:cNvPr>
          <p:cNvSpPr txBox="1"/>
          <p:nvPr/>
        </p:nvSpPr>
        <p:spPr>
          <a:xfrm>
            <a:off x="3581400" y="7810500"/>
            <a:ext cx="9144000" cy="1258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1006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4F8F3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www.joeomahoney.com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4F8F3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3A3F7B06-C0E5-48BF-B634-EE606FCEE0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086100"/>
            <a:ext cx="9598925" cy="32156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8210643" cy="10287000"/>
          </a:xfrm>
          <a:prstGeom prst="rect">
            <a:avLst/>
          </a:prstGeom>
          <a:solidFill>
            <a:srgbClr val="D9D9D9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16051" r="16051"/>
          <a:stretch>
            <a:fillRect/>
          </a:stretch>
        </p:blipFill>
        <p:spPr>
          <a:xfrm>
            <a:off x="1005052" y="4069474"/>
            <a:ext cx="6200539" cy="6217526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 rot="-5400000">
            <a:off x="13693141" y="-2984335"/>
            <a:ext cx="45719" cy="9144000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5" name="TextBox 5"/>
          <p:cNvSpPr txBox="1"/>
          <p:nvPr/>
        </p:nvSpPr>
        <p:spPr>
          <a:xfrm>
            <a:off x="1028700" y="1580350"/>
            <a:ext cx="6190176" cy="1221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600"/>
              </a:lnSpc>
            </a:pPr>
            <a:r>
              <a:rPr lang="en-US" sz="8000" dirty="0">
                <a:solidFill>
                  <a:srgbClr val="404040"/>
                </a:solidFill>
                <a:latin typeface="Garamond" panose="02020404030301010803" pitchFamily="18" charset="0"/>
              </a:rPr>
              <a:t>Contents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420765" y="2217653"/>
            <a:ext cx="7862183" cy="6563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ct val="250000"/>
              </a:lnSpc>
            </a:pPr>
            <a:r>
              <a:rPr lang="en-US" sz="6000" spc="30" dirty="0">
                <a:solidFill>
                  <a:srgbClr val="404040"/>
                </a:solidFill>
                <a:latin typeface="Garamond" panose="02020404030301010803" pitchFamily="18" charset="0"/>
              </a:rPr>
              <a:t>Workshop Guidance</a:t>
            </a:r>
          </a:p>
          <a:p>
            <a:pPr algn="r">
              <a:lnSpc>
                <a:spcPct val="250000"/>
              </a:lnSpc>
            </a:pPr>
            <a:r>
              <a:rPr lang="en-US" sz="6000" spc="30" dirty="0">
                <a:solidFill>
                  <a:srgbClr val="404040"/>
                </a:solidFill>
                <a:latin typeface="Garamond" panose="02020404030301010803" pitchFamily="18" charset="0"/>
              </a:rPr>
              <a:t>Prior to Workshop</a:t>
            </a:r>
          </a:p>
          <a:p>
            <a:pPr algn="r">
              <a:lnSpc>
                <a:spcPct val="250000"/>
              </a:lnSpc>
            </a:pPr>
            <a:r>
              <a:rPr lang="en-US" sz="6000" spc="30" dirty="0">
                <a:solidFill>
                  <a:srgbClr val="404040"/>
                </a:solidFill>
                <a:latin typeface="Garamond" panose="02020404030301010803" pitchFamily="18" charset="0"/>
              </a:rPr>
              <a:t>6 Step Workshop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621667" y="1028700"/>
            <a:ext cx="14637633" cy="9278146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3" name="AutoShape 3"/>
          <p:cNvSpPr/>
          <p:nvPr/>
        </p:nvSpPr>
        <p:spPr>
          <a:xfrm>
            <a:off x="1199349" y="6611491"/>
            <a:ext cx="248451" cy="3675510"/>
          </a:xfrm>
          <a:prstGeom prst="rect">
            <a:avLst/>
          </a:prstGeom>
          <a:solidFill>
            <a:srgbClr val="A6A6A6"/>
          </a:solidFill>
        </p:spPr>
      </p:sp>
      <p:sp>
        <p:nvSpPr>
          <p:cNvPr id="4" name="TextBox 4"/>
          <p:cNvSpPr txBox="1"/>
          <p:nvPr/>
        </p:nvSpPr>
        <p:spPr>
          <a:xfrm rot="-5400000">
            <a:off x="-1190163" y="3559399"/>
            <a:ext cx="5028276" cy="462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4000" dirty="0">
                <a:solidFill>
                  <a:srgbClr val="A6A6A6"/>
                </a:solidFill>
                <a:latin typeface="Playfair Display"/>
              </a:rPr>
              <a:t>Workshop Guidance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705158" y="1866900"/>
            <a:ext cx="12982642" cy="7617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6600"/>
              </a:lnSpc>
            </a:pPr>
            <a:r>
              <a:rPr lang="en-US" sz="5500" spc="110" dirty="0">
                <a:solidFill>
                  <a:srgbClr val="F4F8F3"/>
                </a:solidFill>
                <a:latin typeface="Cormorant Garamond Bold"/>
              </a:rPr>
              <a:t>This presentation shows you how to develop your UVP through a workshop.</a:t>
            </a:r>
          </a:p>
          <a:p>
            <a:pPr algn="r">
              <a:lnSpc>
                <a:spcPts val="6600"/>
              </a:lnSpc>
            </a:pPr>
            <a:endParaRPr lang="en-US" sz="5500" spc="110" dirty="0">
              <a:solidFill>
                <a:srgbClr val="F4F8F3"/>
              </a:solidFill>
              <a:latin typeface="Cormorant Garamond Bold"/>
            </a:endParaRPr>
          </a:p>
          <a:p>
            <a:pPr algn="r">
              <a:lnSpc>
                <a:spcPts val="6600"/>
              </a:lnSpc>
            </a:pPr>
            <a:endParaRPr lang="en-US" sz="5500" spc="110" dirty="0">
              <a:solidFill>
                <a:srgbClr val="F4F8F3"/>
              </a:solidFill>
              <a:latin typeface="Cormorant Garamond Bold"/>
            </a:endParaRPr>
          </a:p>
          <a:p>
            <a:pPr algn="r">
              <a:lnSpc>
                <a:spcPts val="6600"/>
              </a:lnSpc>
            </a:pPr>
            <a:r>
              <a:rPr lang="en-US" sz="5500" spc="110" dirty="0">
                <a:solidFill>
                  <a:srgbClr val="F4F8F3"/>
                </a:solidFill>
                <a:latin typeface="Cormorant Garamond Bold"/>
              </a:rPr>
              <a:t>This should be an enjoyable, inclusive effort. Make it an occasion to build your team!</a:t>
            </a:r>
          </a:p>
          <a:p>
            <a:pPr algn="r">
              <a:lnSpc>
                <a:spcPts val="6600"/>
              </a:lnSpc>
            </a:pPr>
            <a:endParaRPr lang="en-US" sz="5500" spc="110" dirty="0">
              <a:solidFill>
                <a:srgbClr val="F4F8F3"/>
              </a:solidFill>
              <a:latin typeface="Cormorant Garamond Bold"/>
            </a:endParaRPr>
          </a:p>
          <a:p>
            <a:pPr algn="r">
              <a:lnSpc>
                <a:spcPts val="6600"/>
              </a:lnSpc>
            </a:pPr>
            <a:r>
              <a:rPr lang="en-US" sz="5500" spc="110" dirty="0">
                <a:solidFill>
                  <a:srgbClr val="F4F8F3"/>
                </a:solidFill>
                <a:latin typeface="Cormorant Garamond Bold"/>
              </a:rPr>
              <a:t>Don’t focus on what you offer now, but what you could be in 1-2 years!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3793440" cy="4373533"/>
          </a:xfrm>
          <a:prstGeom prst="rect">
            <a:avLst/>
          </a:prstGeom>
          <a:solidFill>
            <a:srgbClr val="404040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33307" r="33307"/>
          <a:stretch>
            <a:fillRect/>
          </a:stretch>
        </p:blipFill>
        <p:spPr>
          <a:xfrm>
            <a:off x="11133169" y="1958854"/>
            <a:ext cx="6126131" cy="7271106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1028700" y="0"/>
            <a:ext cx="45719" cy="10287000"/>
          </a:xfrm>
          <a:prstGeom prst="rect">
            <a:avLst/>
          </a:prstGeom>
          <a:solidFill>
            <a:srgbClr val="A5A27D"/>
          </a:solidFill>
        </p:spPr>
      </p:sp>
      <p:sp>
        <p:nvSpPr>
          <p:cNvPr id="5" name="TextBox 5"/>
          <p:cNvSpPr txBox="1"/>
          <p:nvPr/>
        </p:nvSpPr>
        <p:spPr>
          <a:xfrm>
            <a:off x="1447800" y="647700"/>
            <a:ext cx="8887875" cy="8762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spc="160" dirty="0">
                <a:solidFill>
                  <a:srgbClr val="F4F8F3"/>
                </a:solidFill>
                <a:latin typeface="Cormorant Garamond Bold"/>
              </a:rPr>
              <a:t>Aim to create unique, compelling and targeted propositions that command market attention. </a:t>
            </a:r>
          </a:p>
          <a:p>
            <a:pPr>
              <a:lnSpc>
                <a:spcPct val="150000"/>
              </a:lnSpc>
            </a:pPr>
            <a:endParaRPr lang="en-US" sz="4800" spc="160" dirty="0">
              <a:solidFill>
                <a:srgbClr val="F4F8F3"/>
              </a:solidFill>
              <a:latin typeface="Cormorant Garamond Bold"/>
            </a:endParaRPr>
          </a:p>
          <a:p>
            <a:pPr>
              <a:lnSpc>
                <a:spcPct val="150000"/>
              </a:lnSpc>
            </a:pPr>
            <a:endParaRPr lang="en-US" sz="4800" spc="160" dirty="0">
              <a:solidFill>
                <a:srgbClr val="F4F8F3"/>
              </a:solidFill>
              <a:latin typeface="Cormorant Garamond Bold"/>
            </a:endParaRPr>
          </a:p>
          <a:p>
            <a:pPr>
              <a:lnSpc>
                <a:spcPct val="150000"/>
              </a:lnSpc>
            </a:pPr>
            <a:endParaRPr lang="en-US" sz="4800" spc="160" dirty="0">
              <a:solidFill>
                <a:srgbClr val="F4F8F3"/>
              </a:solidFill>
              <a:latin typeface="Cormorant Garamond Bold"/>
            </a:endParaRPr>
          </a:p>
          <a:p>
            <a:pPr>
              <a:lnSpc>
                <a:spcPct val="150000"/>
              </a:lnSpc>
            </a:pPr>
            <a:r>
              <a:rPr lang="en-US" sz="4800" spc="160" dirty="0">
                <a:solidFill>
                  <a:schemeClr val="tx1">
                    <a:lumMod val="65000"/>
                    <a:lumOff val="35000"/>
                  </a:schemeClr>
                </a:solidFill>
                <a:latin typeface="Cormorant Garamond Bold"/>
              </a:rPr>
              <a:t>If you're in the 'me too' zone you’re doing something wrong.</a:t>
            </a:r>
          </a:p>
        </p:txBody>
      </p:sp>
    </p:spTree>
    <p:extLst>
      <p:ext uri="{BB962C8B-B14F-4D97-AF65-F5344CB8AC3E}">
        <p14:creationId xmlns:p14="http://schemas.microsoft.com/office/powerpoint/2010/main" val="115395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92000"/>
          </a:blip>
          <a:srcRect l="29257"/>
          <a:stretch>
            <a:fillRect/>
          </a:stretch>
        </p:blipFill>
        <p:spPr>
          <a:xfrm>
            <a:off x="-159667" y="-48185"/>
            <a:ext cx="11018181" cy="10383369"/>
          </a:xfrm>
          <a:prstGeom prst="rect">
            <a:avLst/>
          </a:prstGeom>
          <a:effectLst>
            <a:softEdge rad="444500"/>
          </a:effectLst>
        </p:spPr>
      </p:pic>
      <p:sp>
        <p:nvSpPr>
          <p:cNvPr id="3" name="AutoShape 3"/>
          <p:cNvSpPr/>
          <p:nvPr/>
        </p:nvSpPr>
        <p:spPr>
          <a:xfrm>
            <a:off x="5789664" y="1208141"/>
            <a:ext cx="10279395" cy="7870717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4" name="AutoShape 4"/>
          <p:cNvSpPr/>
          <p:nvPr/>
        </p:nvSpPr>
        <p:spPr>
          <a:xfrm>
            <a:off x="17259300" y="-303236"/>
            <a:ext cx="20651" cy="10893473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5" name="TextBox 5"/>
          <p:cNvSpPr txBox="1"/>
          <p:nvPr/>
        </p:nvSpPr>
        <p:spPr>
          <a:xfrm>
            <a:off x="6527690" y="4444495"/>
            <a:ext cx="9851890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 spc="300" dirty="0">
                <a:solidFill>
                  <a:srgbClr val="F4F8F3"/>
                </a:solidFill>
                <a:latin typeface="Cormorant Garamond Bold"/>
              </a:rPr>
              <a:t>Workshop Preparation</a:t>
            </a:r>
          </a:p>
        </p:txBody>
      </p:sp>
    </p:spTree>
    <p:extLst>
      <p:ext uri="{BB962C8B-B14F-4D97-AF65-F5344CB8AC3E}">
        <p14:creationId xmlns:p14="http://schemas.microsoft.com/office/powerpoint/2010/main" val="194176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7544" r="46325"/>
          <a:stretch>
            <a:fillRect/>
          </a:stretch>
        </p:blipFill>
        <p:spPr>
          <a:xfrm>
            <a:off x="11322306" y="0"/>
            <a:ext cx="6965694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1361275" y="-776105"/>
            <a:ext cx="20651" cy="4715555"/>
          </a:xfrm>
          <a:prstGeom prst="rect">
            <a:avLst/>
          </a:prstGeom>
          <a:solidFill>
            <a:srgbClr val="D9D9D9"/>
          </a:solidFill>
        </p:spPr>
      </p:sp>
      <p:sp>
        <p:nvSpPr>
          <p:cNvPr id="4" name="TextBox 4"/>
          <p:cNvSpPr txBox="1"/>
          <p:nvPr/>
        </p:nvSpPr>
        <p:spPr>
          <a:xfrm>
            <a:off x="1913876" y="2137920"/>
            <a:ext cx="7876831" cy="6053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20" lvl="1" indent="-30226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r>
              <a:rPr lang="en-US" sz="4800" spc="28" dirty="0">
                <a:solidFill>
                  <a:srgbClr val="404040"/>
                </a:solidFill>
                <a:latin typeface="Cormorant Garamond Medium"/>
              </a:rPr>
              <a:t>Strategy</a:t>
            </a:r>
          </a:p>
          <a:p>
            <a:pPr marL="604520" lvl="1" indent="-30226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r>
              <a:rPr lang="en-US" sz="4800" spc="28" dirty="0">
                <a:solidFill>
                  <a:srgbClr val="404040"/>
                </a:solidFill>
                <a:latin typeface="Cormorant Garamond Medium"/>
              </a:rPr>
              <a:t>Niche / Avatar Statement</a:t>
            </a:r>
          </a:p>
          <a:p>
            <a:pPr marL="604520" lvl="1" indent="-30226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r>
              <a:rPr lang="en-US" sz="4800" spc="28" dirty="0">
                <a:solidFill>
                  <a:srgbClr val="404040"/>
                </a:solidFill>
                <a:latin typeface="Cormorant Garamond Medium"/>
              </a:rPr>
              <a:t>Values &amp; Culture Statements</a:t>
            </a:r>
          </a:p>
          <a:p>
            <a:pPr marL="604520" lvl="1" indent="-30226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r>
              <a:rPr lang="en-US" sz="4800" spc="28" dirty="0">
                <a:solidFill>
                  <a:srgbClr val="404040"/>
                </a:solidFill>
                <a:latin typeface="Cormorant Garamond Medium"/>
              </a:rPr>
              <a:t>Competitor Analysis</a:t>
            </a:r>
          </a:p>
          <a:p>
            <a:pPr marL="604520" lvl="1" indent="-30226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r>
              <a:rPr lang="en-US" sz="4800" spc="28" dirty="0">
                <a:solidFill>
                  <a:srgbClr val="404040"/>
                </a:solidFill>
                <a:latin typeface="Cormorant Garamond Medium"/>
              </a:rPr>
              <a:t>Market Analysis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168424" y="667272"/>
            <a:ext cx="7748168" cy="9144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00"/>
              </a:lnSpc>
            </a:pPr>
            <a:r>
              <a:rPr lang="en-US" sz="6000" spc="240" dirty="0">
                <a:solidFill>
                  <a:srgbClr val="404040"/>
                </a:solidFill>
                <a:latin typeface="Cormorant Garamond Bold"/>
              </a:rPr>
              <a:t>PRE-READING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313649" y="9250556"/>
            <a:ext cx="8305800" cy="7383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879"/>
              </a:lnSpc>
            </a:pPr>
            <a:r>
              <a:rPr lang="en-US" sz="2400" b="1" spc="192" dirty="0">
                <a:solidFill>
                  <a:srgbClr val="404040"/>
                </a:solidFill>
                <a:latin typeface="Cormorant Garamond Medium Bold"/>
              </a:rPr>
              <a:t>Read </a:t>
            </a:r>
            <a:r>
              <a:rPr lang="en-US" sz="2400" b="1" i="1" spc="192" dirty="0">
                <a:solidFill>
                  <a:srgbClr val="404040"/>
                </a:solidFill>
                <a:latin typeface="Cormorant Garamond Medium Bold"/>
              </a:rPr>
              <a:t>Unique Value Proposition </a:t>
            </a:r>
            <a:r>
              <a:rPr lang="en-US" sz="2400" b="1" spc="192" dirty="0">
                <a:solidFill>
                  <a:srgbClr val="404040"/>
                </a:solidFill>
                <a:latin typeface="Cormorant Garamond Medium Bold"/>
              </a:rPr>
              <a:t>at www.consultingmastered.com/growth</a:t>
            </a:r>
          </a:p>
        </p:txBody>
      </p:sp>
      <p:sp>
        <p:nvSpPr>
          <p:cNvPr id="7" name="TextBox 7"/>
          <p:cNvSpPr txBox="1"/>
          <p:nvPr/>
        </p:nvSpPr>
        <p:spPr>
          <a:xfrm rot="-5400000">
            <a:off x="-2010576" y="6093511"/>
            <a:ext cx="6629401" cy="4621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4000" dirty="0">
                <a:solidFill>
                  <a:srgbClr val="A6A6A6"/>
                </a:solidFill>
                <a:latin typeface="Playfair Display"/>
              </a:rPr>
              <a:t>Workshop Preparation</a:t>
            </a:r>
          </a:p>
        </p:txBody>
      </p:sp>
    </p:spTree>
    <p:extLst>
      <p:ext uri="{BB962C8B-B14F-4D97-AF65-F5344CB8AC3E}">
        <p14:creationId xmlns:p14="http://schemas.microsoft.com/office/powerpoint/2010/main" val="4110137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685800" y="513524"/>
            <a:ext cx="17590875" cy="20794"/>
          </a:xfrm>
          <a:prstGeom prst="rect">
            <a:avLst/>
          </a:prstGeom>
          <a:solidFill>
            <a:srgbClr val="F4F8F3"/>
          </a:solidFill>
        </p:spPr>
      </p:sp>
      <p:sp>
        <p:nvSpPr>
          <p:cNvPr id="4" name="AutoShape 4"/>
          <p:cNvSpPr/>
          <p:nvPr/>
        </p:nvSpPr>
        <p:spPr>
          <a:xfrm>
            <a:off x="685800" y="429497"/>
            <a:ext cx="219024" cy="209643"/>
          </a:xfrm>
          <a:prstGeom prst="rect">
            <a:avLst/>
          </a:prstGeom>
          <a:solidFill>
            <a:srgbClr val="F4F8F3"/>
          </a:solidFill>
        </p:spPr>
      </p:sp>
      <p:sp>
        <p:nvSpPr>
          <p:cNvPr id="5" name="AutoShape 5"/>
          <p:cNvSpPr/>
          <p:nvPr/>
        </p:nvSpPr>
        <p:spPr>
          <a:xfrm>
            <a:off x="6513674" y="419100"/>
            <a:ext cx="219024" cy="209643"/>
          </a:xfrm>
          <a:prstGeom prst="rect">
            <a:avLst/>
          </a:prstGeom>
          <a:solidFill>
            <a:srgbClr val="F4F8F3"/>
          </a:solidFill>
        </p:spPr>
      </p:sp>
      <p:sp>
        <p:nvSpPr>
          <p:cNvPr id="6" name="AutoShape 6"/>
          <p:cNvSpPr/>
          <p:nvPr/>
        </p:nvSpPr>
        <p:spPr>
          <a:xfrm>
            <a:off x="12341549" y="419100"/>
            <a:ext cx="219024" cy="209643"/>
          </a:xfrm>
          <a:prstGeom prst="rect">
            <a:avLst/>
          </a:prstGeom>
          <a:solidFill>
            <a:srgbClr val="F4F8F3"/>
          </a:solidFill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85800" y="1235368"/>
            <a:ext cx="1084739" cy="99389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513674" y="1235368"/>
            <a:ext cx="1070140" cy="99389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2341549" y="1235368"/>
            <a:ext cx="998887" cy="993892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685800" y="2665192"/>
            <a:ext cx="4851801" cy="1461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40"/>
              </a:lnSpc>
            </a:pPr>
            <a:r>
              <a:rPr lang="en-US" sz="3200" spc="32" dirty="0">
                <a:solidFill>
                  <a:srgbClr val="F4F8F3"/>
                </a:solidFill>
                <a:latin typeface="Cormorant Garamond Medium"/>
              </a:rPr>
              <a:t>Use a room with post-its. Get people on their feet. Temper headstrong personalities.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513674" y="2665192"/>
            <a:ext cx="5327586" cy="1949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40"/>
              </a:lnSpc>
            </a:pPr>
            <a:r>
              <a:rPr lang="en-US" sz="3200" spc="32" dirty="0">
                <a:solidFill>
                  <a:srgbClr val="F4F8F3"/>
                </a:solidFill>
                <a:latin typeface="Cormorant Garamond Medium"/>
              </a:rPr>
              <a:t>Use and mix up break-outs. Activities should be done in small groups and bought together.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341549" y="2665192"/>
            <a:ext cx="4615703" cy="1461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40"/>
              </a:lnSpc>
            </a:pPr>
            <a:r>
              <a:rPr lang="en-US" sz="3200" spc="32" dirty="0">
                <a:solidFill>
                  <a:srgbClr val="F4F8F3"/>
                </a:solidFill>
                <a:latin typeface="Cormorant Garamond Medium"/>
              </a:rPr>
              <a:t>Do not vote on anything. Avoid groupthink or decision by committee.</a:t>
            </a:r>
          </a:p>
        </p:txBody>
      </p:sp>
      <p:sp>
        <p:nvSpPr>
          <p:cNvPr id="15" name="AutoShape 3">
            <a:extLst>
              <a:ext uri="{FF2B5EF4-FFF2-40B4-BE49-F238E27FC236}">
                <a16:creationId xmlns:a16="http://schemas.microsoft.com/office/drawing/2014/main" id="{73CC3EB8-7F38-493E-927D-845BECF8A9EF}"/>
              </a:ext>
            </a:extLst>
          </p:cNvPr>
          <p:cNvSpPr/>
          <p:nvPr/>
        </p:nvSpPr>
        <p:spPr>
          <a:xfrm>
            <a:off x="685800" y="5541837"/>
            <a:ext cx="17590875" cy="20794"/>
          </a:xfrm>
          <a:prstGeom prst="rect">
            <a:avLst/>
          </a:prstGeom>
          <a:solidFill>
            <a:srgbClr val="F4F8F3"/>
          </a:solidFill>
        </p:spPr>
      </p:sp>
      <p:sp>
        <p:nvSpPr>
          <p:cNvPr id="16" name="AutoShape 4">
            <a:extLst>
              <a:ext uri="{FF2B5EF4-FFF2-40B4-BE49-F238E27FC236}">
                <a16:creationId xmlns:a16="http://schemas.microsoft.com/office/drawing/2014/main" id="{EC499E3B-37FF-4201-83AB-33831E7D8578}"/>
              </a:ext>
            </a:extLst>
          </p:cNvPr>
          <p:cNvSpPr/>
          <p:nvPr/>
        </p:nvSpPr>
        <p:spPr>
          <a:xfrm>
            <a:off x="685800" y="5457810"/>
            <a:ext cx="219024" cy="209643"/>
          </a:xfrm>
          <a:prstGeom prst="rect">
            <a:avLst/>
          </a:prstGeom>
          <a:solidFill>
            <a:srgbClr val="F4F8F3"/>
          </a:solidFill>
        </p:spPr>
      </p:sp>
      <p:sp>
        <p:nvSpPr>
          <p:cNvPr id="17" name="AutoShape 5">
            <a:extLst>
              <a:ext uri="{FF2B5EF4-FFF2-40B4-BE49-F238E27FC236}">
                <a16:creationId xmlns:a16="http://schemas.microsoft.com/office/drawing/2014/main" id="{F3B7EE9D-7191-4F0B-9179-631A960CD23E}"/>
              </a:ext>
            </a:extLst>
          </p:cNvPr>
          <p:cNvSpPr/>
          <p:nvPr/>
        </p:nvSpPr>
        <p:spPr>
          <a:xfrm>
            <a:off x="6477000" y="5447413"/>
            <a:ext cx="219024" cy="209643"/>
          </a:xfrm>
          <a:prstGeom prst="rect">
            <a:avLst/>
          </a:prstGeom>
          <a:solidFill>
            <a:srgbClr val="F4F8F3"/>
          </a:solidFill>
        </p:spPr>
      </p:sp>
      <p:sp>
        <p:nvSpPr>
          <p:cNvPr id="18" name="TextBox 7">
            <a:extLst>
              <a:ext uri="{FF2B5EF4-FFF2-40B4-BE49-F238E27FC236}">
                <a16:creationId xmlns:a16="http://schemas.microsoft.com/office/drawing/2014/main" id="{665A5665-7E40-4A7A-806B-6CB84A816FA9}"/>
              </a:ext>
            </a:extLst>
          </p:cNvPr>
          <p:cNvSpPr txBox="1"/>
          <p:nvPr/>
        </p:nvSpPr>
        <p:spPr>
          <a:xfrm>
            <a:off x="685800" y="7658100"/>
            <a:ext cx="4851801" cy="2436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840"/>
              </a:lnSpc>
            </a:pPr>
            <a:r>
              <a:rPr lang="en-US" sz="3200" spc="32" dirty="0">
                <a:solidFill>
                  <a:srgbClr val="F4F8F3"/>
                </a:solidFill>
                <a:latin typeface="Cormorant Garamond Medium"/>
              </a:rPr>
              <a:t>Consider not inviting the partners until the end. Perhaps using pitches to sell different UVPs to the leadership. </a:t>
            </a:r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5365E38C-D583-4254-99B6-CE4B5313B1C4}"/>
              </a:ext>
            </a:extLst>
          </p:cNvPr>
          <p:cNvSpPr txBox="1"/>
          <p:nvPr/>
        </p:nvSpPr>
        <p:spPr>
          <a:xfrm>
            <a:off x="6477000" y="7848600"/>
            <a:ext cx="4797987" cy="14619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840"/>
              </a:lnSpc>
            </a:pPr>
            <a:r>
              <a:rPr lang="en-US" sz="3200" spc="32" dirty="0">
                <a:solidFill>
                  <a:srgbClr val="F4F8F3"/>
                </a:solidFill>
                <a:latin typeface="Cormorant Garamond Medium"/>
              </a:rPr>
              <a:t>This should be done by those that deliver AND sell the work . </a:t>
            </a: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B1C2D742-73FE-493C-961E-43FB63A576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477000" y="6263681"/>
            <a:ext cx="993892" cy="993892"/>
          </a:xfrm>
          <a:prstGeom prst="rect">
            <a:avLst/>
          </a:prstGeom>
        </p:spPr>
      </p:pic>
      <p:pic>
        <p:nvPicPr>
          <p:cNvPr id="21" name="Picture 10">
            <a:extLst>
              <a:ext uri="{FF2B5EF4-FFF2-40B4-BE49-F238E27FC236}">
                <a16:creationId xmlns:a16="http://schemas.microsoft.com/office/drawing/2014/main" id="{734A6413-A426-4AC5-B395-07F98E8A729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685800" y="6263681"/>
            <a:ext cx="986438" cy="99389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6CBCBAA-0114-494A-A7A8-C2EC2A29EF4A}"/>
              </a:ext>
            </a:extLst>
          </p:cNvPr>
          <p:cNvSpPr txBox="1"/>
          <p:nvPr/>
        </p:nvSpPr>
        <p:spPr>
          <a:xfrm>
            <a:off x="12214386" y="7439708"/>
            <a:ext cx="5715000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8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32" normalizeH="0" baseline="0" noProof="0" dirty="0">
                <a:ln>
                  <a:noFill/>
                </a:ln>
                <a:solidFill>
                  <a:srgbClr val="F4F8F3"/>
                </a:solidFill>
                <a:effectLst/>
                <a:uLnTx/>
                <a:uFillTx/>
                <a:latin typeface="Cormorant Garamond Medium"/>
                <a:ea typeface="+mn-ea"/>
                <a:cs typeface="+mn-cs"/>
              </a:rPr>
              <a:t>Workshop facilitation by a senior client or an independent experienced facilitator (ahem!).</a:t>
            </a:r>
          </a:p>
        </p:txBody>
      </p:sp>
      <p:sp>
        <p:nvSpPr>
          <p:cNvPr id="26" name="AutoShape 5">
            <a:extLst>
              <a:ext uri="{FF2B5EF4-FFF2-40B4-BE49-F238E27FC236}">
                <a16:creationId xmlns:a16="http://schemas.microsoft.com/office/drawing/2014/main" id="{0B4ADD60-826F-4120-8390-D1F90B612BC0}"/>
              </a:ext>
            </a:extLst>
          </p:cNvPr>
          <p:cNvSpPr/>
          <p:nvPr/>
        </p:nvSpPr>
        <p:spPr>
          <a:xfrm>
            <a:off x="12341549" y="5447413"/>
            <a:ext cx="219024" cy="209643"/>
          </a:xfrm>
          <a:prstGeom prst="rect">
            <a:avLst/>
          </a:prstGeom>
          <a:solidFill>
            <a:srgbClr val="F4F8F3"/>
          </a:solidFill>
        </p:spPr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3545089F-E77E-4020-B98E-360FB26EC0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341549" y="6263681"/>
            <a:ext cx="1070140" cy="9938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33202" y="7186772"/>
            <a:ext cx="18554404" cy="3100228"/>
          </a:xfrm>
          <a:prstGeom prst="rect">
            <a:avLst/>
          </a:prstGeom>
          <a:solidFill>
            <a:srgbClr val="F4F8F3"/>
          </a:solidFill>
        </p:spPr>
      </p:sp>
      <p:sp>
        <p:nvSpPr>
          <p:cNvPr id="7" name="AutoShape 7"/>
          <p:cNvSpPr/>
          <p:nvPr/>
        </p:nvSpPr>
        <p:spPr>
          <a:xfrm rot="-5400000" flipH="1">
            <a:off x="1746590" y="6747162"/>
            <a:ext cx="352528" cy="4112112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11" name="TextBox 11"/>
          <p:cNvSpPr txBox="1"/>
          <p:nvPr/>
        </p:nvSpPr>
        <p:spPr>
          <a:xfrm>
            <a:off x="5403790" y="8395725"/>
            <a:ext cx="12055270" cy="82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small" spc="20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ormorant Garamond Bold"/>
                <a:ea typeface="+mn-ea"/>
                <a:cs typeface="+mn-cs"/>
              </a:rPr>
              <a:t>Six </a:t>
            </a:r>
            <a:r>
              <a:rPr lang="en-US" sz="8000" cap="small" spc="200" dirty="0">
                <a:solidFill>
                  <a:srgbClr val="404040"/>
                </a:solidFill>
                <a:latin typeface="Cormorant Garamond Bold"/>
              </a:rPr>
              <a:t>S</a:t>
            </a:r>
            <a:r>
              <a:rPr kumimoji="0" lang="en-US" sz="8000" b="0" i="0" u="none" strike="noStrike" kern="1200" cap="small" spc="20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ormorant Garamond Bold"/>
                <a:ea typeface="+mn-ea"/>
                <a:cs typeface="+mn-cs"/>
              </a:rPr>
              <a:t>tep</a:t>
            </a:r>
            <a:r>
              <a:rPr kumimoji="0" lang="en-US" sz="8000" b="0" i="0" u="none" strike="noStrike" kern="1200" cap="small" spc="20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ormorant Garamond Bold"/>
                <a:ea typeface="+mn-ea"/>
                <a:cs typeface="+mn-cs"/>
              </a:rPr>
              <a:t> Workshop</a:t>
            </a:r>
          </a:p>
        </p:txBody>
      </p:sp>
      <p:pic>
        <p:nvPicPr>
          <p:cNvPr id="1026" name="Picture 2" descr="What is workshop ?">
            <a:extLst>
              <a:ext uri="{FF2B5EF4-FFF2-40B4-BE49-F238E27FC236}">
                <a16:creationId xmlns:a16="http://schemas.microsoft.com/office/drawing/2014/main" id="{FE710EFF-32A0-497E-A23E-25CBE65FC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040" y="800100"/>
            <a:ext cx="8953500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45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92000"/>
          </a:blip>
          <a:srcRect l="29257"/>
          <a:stretch>
            <a:fillRect/>
          </a:stretch>
        </p:blipFill>
        <p:spPr>
          <a:xfrm>
            <a:off x="-159667" y="-48185"/>
            <a:ext cx="11018181" cy="10383369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5789664" y="1208141"/>
            <a:ext cx="10279395" cy="7870717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4" name="AutoShape 4"/>
          <p:cNvSpPr/>
          <p:nvPr/>
        </p:nvSpPr>
        <p:spPr>
          <a:xfrm>
            <a:off x="17259300" y="-303236"/>
            <a:ext cx="20651" cy="10893473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6" name="TextBox 6"/>
          <p:cNvSpPr txBox="1"/>
          <p:nvPr/>
        </p:nvSpPr>
        <p:spPr>
          <a:xfrm>
            <a:off x="6477000" y="2452947"/>
            <a:ext cx="8003879" cy="579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4800" spc="480" dirty="0">
                <a:solidFill>
                  <a:srgbClr val="F4F8F3"/>
                </a:solidFill>
                <a:latin typeface="Cormorant Garamond Bold"/>
              </a:rPr>
              <a:t>1. TOP DOWN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477000" y="3244215"/>
            <a:ext cx="9351949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 spc="27" dirty="0">
                <a:solidFill>
                  <a:srgbClr val="F4F8F3"/>
                </a:solidFill>
                <a:latin typeface="Cormorant Garamond Medium"/>
              </a:rPr>
              <a:t>In pairs review each document to find five phrases why your ideal client would buy from your firm. </a:t>
            </a:r>
          </a:p>
          <a:p>
            <a:endParaRPr lang="en-US" sz="4000" spc="27" dirty="0">
              <a:solidFill>
                <a:srgbClr val="F4F8F3"/>
              </a:solidFill>
              <a:latin typeface="Cormorant Garamond Medium"/>
            </a:endParaRPr>
          </a:p>
          <a:p>
            <a:r>
              <a:rPr lang="en-US" sz="4000" spc="27" dirty="0">
                <a:solidFill>
                  <a:srgbClr val="F4F8F3"/>
                </a:solidFill>
                <a:latin typeface="Cormorant Garamond Medium"/>
              </a:rPr>
              <a:t>Think about the way you work, your values, your way of working, the type of people you employ, what you are most passionate about and what you’re great at.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504</Words>
  <Application>Microsoft Office PowerPoint</Application>
  <PresentationFormat>Custom</PresentationFormat>
  <Paragraphs>77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Cormorant Garamond Medium Bold</vt:lpstr>
      <vt:lpstr>Garamond</vt:lpstr>
      <vt:lpstr>Arial</vt:lpstr>
      <vt:lpstr>Cormorant Garamond Medium</vt:lpstr>
      <vt:lpstr>Playfair Display</vt:lpstr>
      <vt:lpstr>Cormorant Garamond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UVP for Consultancies</dc:title>
  <dc:creator>ECEDC</dc:creator>
  <cp:lastModifiedBy>Joseph O'Mahoney</cp:lastModifiedBy>
  <cp:revision>17</cp:revision>
  <dcterms:created xsi:type="dcterms:W3CDTF">2006-08-16T00:00:00Z</dcterms:created>
  <dcterms:modified xsi:type="dcterms:W3CDTF">2021-04-01T13:31:57Z</dcterms:modified>
  <dc:identifier>DAETKNlbhkM</dc:identifier>
</cp:coreProperties>
</file>