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4"/>
  </p:sldMasterIdLst>
  <p:notesMasterIdLst>
    <p:notesMasterId r:id="rId29"/>
  </p:notesMasterIdLst>
  <p:handoutMasterIdLst>
    <p:handoutMasterId r:id="rId30"/>
  </p:handoutMasterIdLst>
  <p:sldIdLst>
    <p:sldId id="290" r:id="rId5"/>
    <p:sldId id="1423" r:id="rId6"/>
    <p:sldId id="273" r:id="rId7"/>
    <p:sldId id="1426" r:id="rId8"/>
    <p:sldId id="1431" r:id="rId9"/>
    <p:sldId id="298" r:id="rId10"/>
    <p:sldId id="1427" r:id="rId11"/>
    <p:sldId id="293" r:id="rId12"/>
    <p:sldId id="280" r:id="rId13"/>
    <p:sldId id="1428" r:id="rId14"/>
    <p:sldId id="299" r:id="rId15"/>
    <p:sldId id="1420" r:id="rId16"/>
    <p:sldId id="297" r:id="rId17"/>
    <p:sldId id="1429" r:id="rId18"/>
    <p:sldId id="292" r:id="rId19"/>
    <p:sldId id="278" r:id="rId20"/>
    <p:sldId id="294" r:id="rId21"/>
    <p:sldId id="1424" r:id="rId22"/>
    <p:sldId id="1430" r:id="rId23"/>
    <p:sldId id="1425" r:id="rId24"/>
    <p:sldId id="1432" r:id="rId25"/>
    <p:sldId id="1419" r:id="rId26"/>
    <p:sldId id="1422" r:id="rId27"/>
    <p:sldId id="289" r:id="rId28"/>
  </p:sldIdLst>
  <p:sldSz cx="12192000" cy="6858000"/>
  <p:notesSz cx="7099300" cy="102346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01" autoAdjust="0"/>
    <p:restoredTop sz="78375" autoAdjust="0"/>
  </p:normalViewPr>
  <p:slideViewPr>
    <p:cSldViewPr snapToGrid="0">
      <p:cViewPr>
        <p:scale>
          <a:sx n="50" d="100"/>
          <a:sy n="50" d="100"/>
        </p:scale>
        <p:origin x="1060" y="4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0" d="100"/>
          <a:sy n="60" d="100"/>
        </p:scale>
        <p:origin x="3187" y="34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cf-my.sharepoint.com/personal/omahoneyj_cardiff_ac_uk/Documents/Online%20consulting%20business/2.%20Consulting%20Pathway/Content/Buyer%20preferences%20for%20IP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CB1-4A41-9DE2-BD98F9F1FBD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CB1-4A41-9DE2-BD98F9F1FBD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CB1-4A41-9DE2-BD98F9F1FBD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CB1-4A41-9DE2-BD98F9F1FBD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Sheet1!$B$3:$E$3</c:f>
              <c:strCache>
                <c:ptCount val="4"/>
                <c:pt idx="0">
                  <c:v>Revenue generating IP</c:v>
                </c:pt>
                <c:pt idx="1">
                  <c:v>Proprietry Methods &amp; Tools</c:v>
                </c:pt>
                <c:pt idx="2">
                  <c:v>Thought leadership</c:v>
                </c:pt>
                <c:pt idx="3">
                  <c:v>Unique databases</c:v>
                </c:pt>
              </c:strCache>
            </c:strRef>
          </c:cat>
          <c:val>
            <c:numRef>
              <c:f>Sheet1!$B$4:$E$4</c:f>
              <c:numCache>
                <c:formatCode>0%</c:formatCode>
                <c:ptCount val="4"/>
                <c:pt idx="0">
                  <c:v>0.32</c:v>
                </c:pt>
                <c:pt idx="1">
                  <c:v>0.28999999999999998</c:v>
                </c:pt>
                <c:pt idx="2">
                  <c:v>0.22</c:v>
                </c:pt>
                <c:pt idx="3">
                  <c:v>0.17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CB1-4A41-9DE2-BD98F9F1FB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2373DC-11B1-4708-92E2-E1B8EB8D76D8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en-GB"/>
        </a:p>
      </dgm:t>
    </dgm:pt>
    <dgm:pt modelId="{7084B800-7E1D-4DA6-89C0-37EA52DDBCB8}">
      <dgm:prSet phldrT="[Text]" custT="1"/>
      <dgm:spPr/>
      <dgm:t>
        <a:bodyPr/>
        <a:lstStyle/>
        <a:p>
          <a:pPr algn="ctr">
            <a:lnSpc>
              <a:spcPct val="100000"/>
            </a:lnSpc>
          </a:pPr>
          <a:r>
            <a:rPr lang="en-GB" sz="4000" dirty="0">
              <a:solidFill>
                <a:schemeClr val="bg2">
                  <a:lumMod val="50000"/>
                </a:schemeClr>
              </a:solidFill>
            </a:rPr>
            <a:t>IP Strategy</a:t>
          </a:r>
          <a:endParaRPr lang="ru-RU" sz="4000" dirty="0">
            <a:solidFill>
              <a:schemeClr val="bg2">
                <a:lumMod val="50000"/>
              </a:schemeClr>
            </a:solidFill>
          </a:endParaRPr>
        </a:p>
      </dgm:t>
    </dgm:pt>
    <dgm:pt modelId="{E459F664-A62C-4466-90D1-14D94F7456F9}" type="parTrans" cxnId="{D7BBB8C6-B60F-4050-B5C1-3F3A86AF4294}">
      <dgm:prSet/>
      <dgm:spPr/>
      <dgm:t>
        <a:bodyPr/>
        <a:lstStyle/>
        <a:p>
          <a:endParaRPr lang="ru-RU"/>
        </a:p>
      </dgm:t>
    </dgm:pt>
    <dgm:pt modelId="{29667D30-8073-4626-A65C-0442C9DA4455}" type="sibTrans" cxnId="{D7BBB8C6-B60F-4050-B5C1-3F3A86AF4294}">
      <dgm:prSet/>
      <dgm:spPr/>
      <dgm:t>
        <a:bodyPr/>
        <a:lstStyle/>
        <a:p>
          <a:endParaRPr lang="ru-RU"/>
        </a:p>
      </dgm:t>
    </dgm:pt>
    <dgm:pt modelId="{4786322A-3DB1-4B13-A039-9C2B4BD33902}">
      <dgm:prSet phldrT="[Text]" custT="1"/>
      <dgm:spPr/>
      <dgm:t>
        <a:bodyPr/>
        <a:lstStyle/>
        <a:p>
          <a:pPr>
            <a:lnSpc>
              <a:spcPct val="100000"/>
            </a:lnSpc>
          </a:pPr>
          <a:endParaRPr lang="ru-RU" sz="2100" kern="1200" dirty="0">
            <a:solidFill>
              <a:srgbClr val="E2E2E8">
                <a:lumMod val="50000"/>
              </a:srgbClr>
            </a:solidFill>
            <a:latin typeface="Garamond" panose="02020404030301010803"/>
            <a:ea typeface="+mn-ea"/>
            <a:cs typeface="+mn-cs"/>
          </a:endParaRPr>
        </a:p>
      </dgm:t>
    </dgm:pt>
    <dgm:pt modelId="{4F3F2426-EA56-4F79-A02F-DE7A210D680D}" type="parTrans" cxnId="{07D1F65C-7C41-4EB6-A133-CA7F29791640}">
      <dgm:prSet/>
      <dgm:spPr/>
      <dgm:t>
        <a:bodyPr/>
        <a:lstStyle/>
        <a:p>
          <a:endParaRPr lang="ru-RU"/>
        </a:p>
      </dgm:t>
    </dgm:pt>
    <dgm:pt modelId="{7D0A801E-90E9-4D73-A31E-D58F04D3BBF2}" type="sibTrans" cxnId="{07D1F65C-7C41-4EB6-A133-CA7F29791640}">
      <dgm:prSet/>
      <dgm:spPr/>
      <dgm:t>
        <a:bodyPr/>
        <a:lstStyle/>
        <a:p>
          <a:endParaRPr lang="ru-RU"/>
        </a:p>
      </dgm:t>
    </dgm:pt>
    <dgm:pt modelId="{5A259F57-B5C4-40C5-939D-A7C21B16FB47}">
      <dgm:prSet phldrT="[Text]" custT="1"/>
      <dgm:spPr/>
      <dgm:t>
        <a:bodyPr/>
        <a:lstStyle/>
        <a:p>
          <a:pPr algn="ctr">
            <a:lnSpc>
              <a:spcPct val="100000"/>
            </a:lnSpc>
          </a:pPr>
          <a:r>
            <a:rPr lang="en-US" sz="3600" kern="1200" dirty="0">
              <a:solidFill>
                <a:srgbClr val="E2E2E8">
                  <a:lumMod val="50000"/>
                </a:srgbClr>
              </a:solidFill>
              <a:latin typeface="Garamond" panose="02020404030301010803"/>
              <a:ea typeface="+mn-ea"/>
              <a:cs typeface="+mn-cs"/>
            </a:rPr>
            <a:t>IP Management</a:t>
          </a:r>
          <a:endParaRPr lang="ru-RU" sz="3600" kern="1200" dirty="0">
            <a:solidFill>
              <a:srgbClr val="E2E2E8">
                <a:lumMod val="50000"/>
              </a:srgbClr>
            </a:solidFill>
            <a:latin typeface="Garamond" panose="02020404030301010803"/>
            <a:ea typeface="+mn-ea"/>
            <a:cs typeface="+mn-cs"/>
          </a:endParaRPr>
        </a:p>
      </dgm:t>
    </dgm:pt>
    <dgm:pt modelId="{E359194E-724D-4C60-BA35-9B441D11C55E}" type="parTrans" cxnId="{7865863E-1BC2-47AE-BBFB-F40F27A905AE}">
      <dgm:prSet/>
      <dgm:spPr/>
      <dgm:t>
        <a:bodyPr/>
        <a:lstStyle/>
        <a:p>
          <a:endParaRPr lang="ru-RU"/>
        </a:p>
      </dgm:t>
    </dgm:pt>
    <dgm:pt modelId="{57311651-50BE-4613-AB4F-1C634C257620}" type="sibTrans" cxnId="{7865863E-1BC2-47AE-BBFB-F40F27A905AE}">
      <dgm:prSet/>
      <dgm:spPr/>
      <dgm:t>
        <a:bodyPr/>
        <a:lstStyle/>
        <a:p>
          <a:endParaRPr lang="ru-RU"/>
        </a:p>
      </dgm:t>
    </dgm:pt>
    <dgm:pt modelId="{BEBE168A-5E85-43CC-B9BA-D1974F9A5753}" type="pres">
      <dgm:prSet presAssocID="{592373DC-11B1-4708-92E2-E1B8EB8D76D8}" presName="root" presStyleCnt="0">
        <dgm:presLayoutVars>
          <dgm:dir/>
          <dgm:resizeHandles val="exact"/>
        </dgm:presLayoutVars>
      </dgm:prSet>
      <dgm:spPr/>
    </dgm:pt>
    <dgm:pt modelId="{6F7D1589-E38C-4EEF-8940-633D1FA307AE}" type="pres">
      <dgm:prSet presAssocID="{7084B800-7E1D-4DA6-89C0-37EA52DDBCB8}" presName="compNode" presStyleCnt="0"/>
      <dgm:spPr/>
    </dgm:pt>
    <dgm:pt modelId="{5055791F-FD8B-4C95-BE9E-DCA1684759AE}" type="pres">
      <dgm:prSet presAssocID="{7084B800-7E1D-4DA6-89C0-37EA52DDBCB8}" presName="bgRect" presStyleLbl="bgShp" presStyleIdx="0" presStyleCnt="3" custLinFactNeighborY="0"/>
      <dgm:spPr>
        <a:prstGeom prst="rect">
          <a:avLst/>
        </a:prstGeom>
        <a:solidFill>
          <a:schemeClr val="bg1"/>
        </a:solidFill>
        <a:ln>
          <a:solidFill>
            <a:schemeClr val="bg2">
              <a:lumMod val="75000"/>
            </a:schemeClr>
          </a:solidFill>
        </a:ln>
      </dgm:spPr>
    </dgm:pt>
    <dgm:pt modelId="{3A2A1665-F91D-4C16-A420-BA5DD166AEE3}" type="pres">
      <dgm:prSet presAssocID="{7084B800-7E1D-4DA6-89C0-37EA52DDBCB8}" presName="iconRect" presStyleLbl="node1" presStyleIdx="0" presStyleCnt="3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nternet"/>
        </a:ext>
      </dgm:extLst>
    </dgm:pt>
    <dgm:pt modelId="{2BD51AD2-3E0A-4639-9A99-2EB58CCE5B59}" type="pres">
      <dgm:prSet presAssocID="{7084B800-7E1D-4DA6-89C0-37EA52DDBCB8}" presName="spaceRect" presStyleCnt="0"/>
      <dgm:spPr/>
    </dgm:pt>
    <dgm:pt modelId="{C777032A-9475-4396-9274-DE9A78A74CC0}" type="pres">
      <dgm:prSet presAssocID="{7084B800-7E1D-4DA6-89C0-37EA52DDBCB8}" presName="parTx" presStyleLbl="revTx" presStyleIdx="0" presStyleCnt="3" custLinFactNeighborX="-5805">
        <dgm:presLayoutVars>
          <dgm:chMax val="0"/>
          <dgm:chPref val="0"/>
        </dgm:presLayoutVars>
      </dgm:prSet>
      <dgm:spPr/>
    </dgm:pt>
    <dgm:pt modelId="{E8F86784-F939-4DC2-B805-3A2239B0770F}" type="pres">
      <dgm:prSet presAssocID="{29667D30-8073-4626-A65C-0442C9DA4455}" presName="sibTrans" presStyleCnt="0"/>
      <dgm:spPr/>
    </dgm:pt>
    <dgm:pt modelId="{B1715078-3176-4DF1-A2E4-CA69BD0DE3DE}" type="pres">
      <dgm:prSet presAssocID="{4786322A-3DB1-4B13-A039-9C2B4BD33902}" presName="compNode" presStyleCnt="0"/>
      <dgm:spPr/>
    </dgm:pt>
    <dgm:pt modelId="{7CF4F8AE-2437-4954-B698-495A078F9E64}" type="pres">
      <dgm:prSet presAssocID="{4786322A-3DB1-4B13-A039-9C2B4BD33902}" presName="bgRect" presStyleLbl="bgShp" presStyleIdx="1" presStyleCnt="3"/>
      <dgm:spPr>
        <a:prstGeom prst="rect">
          <a:avLst/>
        </a:prstGeom>
        <a:solidFill>
          <a:schemeClr val="bg1"/>
        </a:solidFill>
        <a:ln>
          <a:solidFill>
            <a:schemeClr val="bg2">
              <a:lumMod val="75000"/>
            </a:schemeClr>
          </a:solidFill>
        </a:ln>
      </dgm:spPr>
    </dgm:pt>
    <dgm:pt modelId="{321B0D94-DDA9-4A26-A4C1-0608CDA16D85}" type="pres">
      <dgm:prSet presAssocID="{4786322A-3DB1-4B13-A039-9C2B4BD33902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ream"/>
        </a:ext>
      </dgm:extLst>
    </dgm:pt>
    <dgm:pt modelId="{6B38183A-C137-4797-A6AA-5032FB424C80}" type="pres">
      <dgm:prSet presAssocID="{4786322A-3DB1-4B13-A039-9C2B4BD33902}" presName="spaceRect" presStyleCnt="0"/>
      <dgm:spPr/>
    </dgm:pt>
    <dgm:pt modelId="{8988E990-E700-4C93-BC55-7BF7864AEFFE}" type="pres">
      <dgm:prSet presAssocID="{4786322A-3DB1-4B13-A039-9C2B4BD33902}" presName="parTx" presStyleLbl="revTx" presStyleIdx="1" presStyleCnt="3" custLinFactNeighborX="-5805">
        <dgm:presLayoutVars>
          <dgm:chMax val="0"/>
          <dgm:chPref val="0"/>
        </dgm:presLayoutVars>
      </dgm:prSet>
      <dgm:spPr/>
    </dgm:pt>
    <dgm:pt modelId="{3E0BA4B3-4753-4805-92FA-4429EA7CC897}" type="pres">
      <dgm:prSet presAssocID="{7D0A801E-90E9-4D73-A31E-D58F04D3BBF2}" presName="sibTrans" presStyleCnt="0"/>
      <dgm:spPr/>
    </dgm:pt>
    <dgm:pt modelId="{8AC38D62-D40A-4C03-90E4-2F61E807B6F4}" type="pres">
      <dgm:prSet presAssocID="{5A259F57-B5C4-40C5-939D-A7C21B16FB47}" presName="compNode" presStyleCnt="0"/>
      <dgm:spPr/>
    </dgm:pt>
    <dgm:pt modelId="{362B79DA-BFF8-4895-8DC9-BC10460633E8}" type="pres">
      <dgm:prSet presAssocID="{5A259F57-B5C4-40C5-939D-A7C21B16FB47}" presName="bgRect" presStyleLbl="bgShp" presStyleIdx="2" presStyleCnt="3"/>
      <dgm:spPr>
        <a:prstGeom prst="rect">
          <a:avLst/>
        </a:prstGeom>
        <a:solidFill>
          <a:schemeClr val="bg1"/>
        </a:solidFill>
        <a:ln>
          <a:solidFill>
            <a:schemeClr val="bg2">
              <a:lumMod val="75000"/>
            </a:schemeClr>
          </a:solidFill>
        </a:ln>
      </dgm:spPr>
    </dgm:pt>
    <dgm:pt modelId="{A71047BA-937F-4A10-B7D6-5EC59061C5B1}" type="pres">
      <dgm:prSet presAssocID="{5A259F57-B5C4-40C5-939D-A7C21B16FB47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esentation with checklist"/>
        </a:ext>
      </dgm:extLst>
    </dgm:pt>
    <dgm:pt modelId="{EB9852C8-8257-43A9-A364-D7E0EB36D00C}" type="pres">
      <dgm:prSet presAssocID="{5A259F57-B5C4-40C5-939D-A7C21B16FB47}" presName="spaceRect" presStyleCnt="0"/>
      <dgm:spPr/>
    </dgm:pt>
    <dgm:pt modelId="{11601319-DCBD-4A85-BAD2-A1583DEC0D33}" type="pres">
      <dgm:prSet presAssocID="{5A259F57-B5C4-40C5-939D-A7C21B16FB47}" presName="parTx" presStyleLbl="revTx" presStyleIdx="2" presStyleCnt="3" custLinFactNeighborX="-5805">
        <dgm:presLayoutVars>
          <dgm:chMax val="0"/>
          <dgm:chPref val="0"/>
        </dgm:presLayoutVars>
      </dgm:prSet>
      <dgm:spPr/>
    </dgm:pt>
  </dgm:ptLst>
  <dgm:cxnLst>
    <dgm:cxn modelId="{F2303A0F-C26C-A347-822C-DA097F252A6B}" type="presOf" srcId="{5A259F57-B5C4-40C5-939D-A7C21B16FB47}" destId="{11601319-DCBD-4A85-BAD2-A1583DEC0D33}" srcOrd="0" destOrd="0" presId="urn:microsoft.com/office/officeart/2018/2/layout/IconVerticalSolidList"/>
    <dgm:cxn modelId="{63841A12-C18B-1141-BB66-67F94352C339}" type="presOf" srcId="{7084B800-7E1D-4DA6-89C0-37EA52DDBCB8}" destId="{C777032A-9475-4396-9274-DE9A78A74CC0}" srcOrd="0" destOrd="0" presId="urn:microsoft.com/office/officeart/2018/2/layout/IconVerticalSolidList"/>
    <dgm:cxn modelId="{7865863E-1BC2-47AE-BBFB-F40F27A905AE}" srcId="{592373DC-11B1-4708-92E2-E1B8EB8D76D8}" destId="{5A259F57-B5C4-40C5-939D-A7C21B16FB47}" srcOrd="2" destOrd="0" parTransId="{E359194E-724D-4C60-BA35-9B441D11C55E}" sibTransId="{57311651-50BE-4613-AB4F-1C634C257620}"/>
    <dgm:cxn modelId="{07D1F65C-7C41-4EB6-A133-CA7F29791640}" srcId="{592373DC-11B1-4708-92E2-E1B8EB8D76D8}" destId="{4786322A-3DB1-4B13-A039-9C2B4BD33902}" srcOrd="1" destOrd="0" parTransId="{4F3F2426-EA56-4F79-A02F-DE7A210D680D}" sibTransId="{7D0A801E-90E9-4D73-A31E-D58F04D3BBF2}"/>
    <dgm:cxn modelId="{9B527D63-3134-1743-961D-BB943F9BC328}" type="presOf" srcId="{4786322A-3DB1-4B13-A039-9C2B4BD33902}" destId="{8988E990-E700-4C93-BC55-7BF7864AEFFE}" srcOrd="0" destOrd="0" presId="urn:microsoft.com/office/officeart/2018/2/layout/IconVerticalSolidList"/>
    <dgm:cxn modelId="{99FCC3A2-7D1A-B343-BC04-AA140FF8D6F7}" type="presOf" srcId="{592373DC-11B1-4708-92E2-E1B8EB8D76D8}" destId="{BEBE168A-5E85-43CC-B9BA-D1974F9A5753}" srcOrd="0" destOrd="0" presId="urn:microsoft.com/office/officeart/2018/2/layout/IconVerticalSolidList"/>
    <dgm:cxn modelId="{D7BBB8C6-B60F-4050-B5C1-3F3A86AF4294}" srcId="{592373DC-11B1-4708-92E2-E1B8EB8D76D8}" destId="{7084B800-7E1D-4DA6-89C0-37EA52DDBCB8}" srcOrd="0" destOrd="0" parTransId="{E459F664-A62C-4466-90D1-14D94F7456F9}" sibTransId="{29667D30-8073-4626-A65C-0442C9DA4455}"/>
    <dgm:cxn modelId="{EC6A6010-62D0-E741-9ED3-0E0A4F187C22}" type="presParOf" srcId="{BEBE168A-5E85-43CC-B9BA-D1974F9A5753}" destId="{6F7D1589-E38C-4EEF-8940-633D1FA307AE}" srcOrd="0" destOrd="0" presId="urn:microsoft.com/office/officeart/2018/2/layout/IconVerticalSolidList"/>
    <dgm:cxn modelId="{3651A24D-686D-D14B-8701-AFB991DD91A7}" type="presParOf" srcId="{6F7D1589-E38C-4EEF-8940-633D1FA307AE}" destId="{5055791F-FD8B-4C95-BE9E-DCA1684759AE}" srcOrd="0" destOrd="0" presId="urn:microsoft.com/office/officeart/2018/2/layout/IconVerticalSolidList"/>
    <dgm:cxn modelId="{7B546F74-9BC9-8B4A-907D-549F35C2FD3E}" type="presParOf" srcId="{6F7D1589-E38C-4EEF-8940-633D1FA307AE}" destId="{3A2A1665-F91D-4C16-A420-BA5DD166AEE3}" srcOrd="1" destOrd="0" presId="urn:microsoft.com/office/officeart/2018/2/layout/IconVerticalSolidList"/>
    <dgm:cxn modelId="{E8DFB209-C627-2849-A9A8-82FA4FE3CBC9}" type="presParOf" srcId="{6F7D1589-E38C-4EEF-8940-633D1FA307AE}" destId="{2BD51AD2-3E0A-4639-9A99-2EB58CCE5B59}" srcOrd="2" destOrd="0" presId="urn:microsoft.com/office/officeart/2018/2/layout/IconVerticalSolidList"/>
    <dgm:cxn modelId="{366B5496-FD7E-304F-8B99-D11946F94228}" type="presParOf" srcId="{6F7D1589-E38C-4EEF-8940-633D1FA307AE}" destId="{C777032A-9475-4396-9274-DE9A78A74CC0}" srcOrd="3" destOrd="0" presId="urn:microsoft.com/office/officeart/2018/2/layout/IconVerticalSolidList"/>
    <dgm:cxn modelId="{DE81DE76-EB46-0649-BD1A-C07B117C077E}" type="presParOf" srcId="{BEBE168A-5E85-43CC-B9BA-D1974F9A5753}" destId="{E8F86784-F939-4DC2-B805-3A2239B0770F}" srcOrd="1" destOrd="0" presId="urn:microsoft.com/office/officeart/2018/2/layout/IconVerticalSolidList"/>
    <dgm:cxn modelId="{81974EFD-7ED7-404C-A7EA-97800BA1897B}" type="presParOf" srcId="{BEBE168A-5E85-43CC-B9BA-D1974F9A5753}" destId="{B1715078-3176-4DF1-A2E4-CA69BD0DE3DE}" srcOrd="2" destOrd="0" presId="urn:microsoft.com/office/officeart/2018/2/layout/IconVerticalSolidList"/>
    <dgm:cxn modelId="{7B2034C8-584E-E84E-8A99-1E4DA478C58D}" type="presParOf" srcId="{B1715078-3176-4DF1-A2E4-CA69BD0DE3DE}" destId="{7CF4F8AE-2437-4954-B698-495A078F9E64}" srcOrd="0" destOrd="0" presId="urn:microsoft.com/office/officeart/2018/2/layout/IconVerticalSolidList"/>
    <dgm:cxn modelId="{EBEFAFAD-B5F2-8F47-8319-9C351553D79B}" type="presParOf" srcId="{B1715078-3176-4DF1-A2E4-CA69BD0DE3DE}" destId="{321B0D94-DDA9-4A26-A4C1-0608CDA16D85}" srcOrd="1" destOrd="0" presId="urn:microsoft.com/office/officeart/2018/2/layout/IconVerticalSolidList"/>
    <dgm:cxn modelId="{0C0BCCB3-B2AC-DB41-9209-8BD32F39E7CA}" type="presParOf" srcId="{B1715078-3176-4DF1-A2E4-CA69BD0DE3DE}" destId="{6B38183A-C137-4797-A6AA-5032FB424C80}" srcOrd="2" destOrd="0" presId="urn:microsoft.com/office/officeart/2018/2/layout/IconVerticalSolidList"/>
    <dgm:cxn modelId="{6AF7860D-FDAE-D944-A15C-8365DBB36ED6}" type="presParOf" srcId="{B1715078-3176-4DF1-A2E4-CA69BD0DE3DE}" destId="{8988E990-E700-4C93-BC55-7BF7864AEFFE}" srcOrd="3" destOrd="0" presId="urn:microsoft.com/office/officeart/2018/2/layout/IconVerticalSolidList"/>
    <dgm:cxn modelId="{CD041CC3-1B2B-0A49-8583-652223566037}" type="presParOf" srcId="{BEBE168A-5E85-43CC-B9BA-D1974F9A5753}" destId="{3E0BA4B3-4753-4805-92FA-4429EA7CC897}" srcOrd="3" destOrd="0" presId="urn:microsoft.com/office/officeart/2018/2/layout/IconVerticalSolidList"/>
    <dgm:cxn modelId="{C79D7556-5663-3B45-856D-8AD7077904A0}" type="presParOf" srcId="{BEBE168A-5E85-43CC-B9BA-D1974F9A5753}" destId="{8AC38D62-D40A-4C03-90E4-2F61E807B6F4}" srcOrd="4" destOrd="0" presId="urn:microsoft.com/office/officeart/2018/2/layout/IconVerticalSolidList"/>
    <dgm:cxn modelId="{85E93609-D9D6-D04C-A00A-F1246F71060D}" type="presParOf" srcId="{8AC38D62-D40A-4C03-90E4-2F61E807B6F4}" destId="{362B79DA-BFF8-4895-8DC9-BC10460633E8}" srcOrd="0" destOrd="0" presId="urn:microsoft.com/office/officeart/2018/2/layout/IconVerticalSolidList"/>
    <dgm:cxn modelId="{5ED59C04-8791-F04A-BB21-4A3CDC5678C0}" type="presParOf" srcId="{8AC38D62-D40A-4C03-90E4-2F61E807B6F4}" destId="{A71047BA-937F-4A10-B7D6-5EC59061C5B1}" srcOrd="1" destOrd="0" presId="urn:microsoft.com/office/officeart/2018/2/layout/IconVerticalSolidList"/>
    <dgm:cxn modelId="{4BDF84FC-270E-6145-849A-05FD8C710ACF}" type="presParOf" srcId="{8AC38D62-D40A-4C03-90E4-2F61E807B6F4}" destId="{EB9852C8-8257-43A9-A364-D7E0EB36D00C}" srcOrd="2" destOrd="0" presId="urn:microsoft.com/office/officeart/2018/2/layout/IconVerticalSolidList"/>
    <dgm:cxn modelId="{8AF7C97D-0296-3E48-98E6-5ABF5F48FAE1}" type="presParOf" srcId="{8AC38D62-D40A-4C03-90E4-2F61E807B6F4}" destId="{11601319-DCBD-4A85-BAD2-A1583DEC0D33}" srcOrd="3" destOrd="0" presId="urn:microsoft.com/office/officeart/2018/2/layout/IconVerticalSolidList"/>
  </dgm:cxnLst>
  <dgm:bg>
    <a:noFill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55791F-FD8B-4C95-BE9E-DCA1684759AE}">
      <dsp:nvSpPr>
        <dsp:cNvPr id="0" name=""/>
        <dsp:cNvSpPr/>
      </dsp:nvSpPr>
      <dsp:spPr>
        <a:xfrm>
          <a:off x="0" y="457"/>
          <a:ext cx="4664075" cy="1070620"/>
        </a:xfrm>
        <a:prstGeom prst="rect">
          <a:avLst/>
        </a:prstGeom>
        <a:solidFill>
          <a:schemeClr val="bg1"/>
        </a:solidFill>
        <a:ln>
          <a:solidFill>
            <a:schemeClr val="bg2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2A1665-F91D-4C16-A420-BA5DD166AEE3}">
      <dsp:nvSpPr>
        <dsp:cNvPr id="0" name=""/>
        <dsp:cNvSpPr/>
      </dsp:nvSpPr>
      <dsp:spPr>
        <a:xfrm>
          <a:off x="323862" y="241347"/>
          <a:ext cx="588841" cy="588841"/>
        </a:xfrm>
        <a:prstGeom prst="rect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77032A-9475-4396-9274-DE9A78A74CC0}">
      <dsp:nvSpPr>
        <dsp:cNvPr id="0" name=""/>
        <dsp:cNvSpPr/>
      </dsp:nvSpPr>
      <dsp:spPr>
        <a:xfrm>
          <a:off x="1037599" y="457"/>
          <a:ext cx="3427508" cy="1070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307" tIns="113307" rIns="113307" bIns="113307" numCol="1" spcCol="1270" anchor="ctr" anchorCtr="0">
          <a:noAutofit/>
        </a:bodyPr>
        <a:lstStyle/>
        <a:p>
          <a:pPr marL="0" lvl="0" indent="0" algn="ctr" defTabSz="1778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000" kern="1200" dirty="0">
              <a:solidFill>
                <a:schemeClr val="bg2">
                  <a:lumMod val="50000"/>
                </a:schemeClr>
              </a:solidFill>
            </a:rPr>
            <a:t>IP Strategy</a:t>
          </a:r>
          <a:endParaRPr lang="ru-RU" sz="4000" kern="1200" dirty="0">
            <a:solidFill>
              <a:schemeClr val="bg2">
                <a:lumMod val="50000"/>
              </a:schemeClr>
            </a:solidFill>
          </a:endParaRPr>
        </a:p>
      </dsp:txBody>
      <dsp:txXfrm>
        <a:off x="1037599" y="457"/>
        <a:ext cx="3427508" cy="1070620"/>
      </dsp:txXfrm>
    </dsp:sp>
    <dsp:sp modelId="{7CF4F8AE-2437-4954-B698-495A078F9E64}">
      <dsp:nvSpPr>
        <dsp:cNvPr id="0" name=""/>
        <dsp:cNvSpPr/>
      </dsp:nvSpPr>
      <dsp:spPr>
        <a:xfrm>
          <a:off x="0" y="1338733"/>
          <a:ext cx="4664075" cy="1070620"/>
        </a:xfrm>
        <a:prstGeom prst="rect">
          <a:avLst/>
        </a:prstGeom>
        <a:solidFill>
          <a:schemeClr val="bg1"/>
        </a:solidFill>
        <a:ln>
          <a:solidFill>
            <a:schemeClr val="bg2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1B0D94-DDA9-4A26-A4C1-0608CDA16D85}">
      <dsp:nvSpPr>
        <dsp:cNvPr id="0" name=""/>
        <dsp:cNvSpPr/>
      </dsp:nvSpPr>
      <dsp:spPr>
        <a:xfrm>
          <a:off x="323862" y="1579622"/>
          <a:ext cx="588841" cy="58884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88E990-E700-4C93-BC55-7BF7864AEFFE}">
      <dsp:nvSpPr>
        <dsp:cNvPr id="0" name=""/>
        <dsp:cNvSpPr/>
      </dsp:nvSpPr>
      <dsp:spPr>
        <a:xfrm>
          <a:off x="1037599" y="1338733"/>
          <a:ext cx="3427508" cy="1070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307" tIns="113307" rIns="113307" bIns="113307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100" kern="1200" dirty="0">
            <a:solidFill>
              <a:srgbClr val="E2E2E8">
                <a:lumMod val="50000"/>
              </a:srgbClr>
            </a:solidFill>
            <a:latin typeface="Garamond" panose="02020404030301010803"/>
            <a:ea typeface="+mn-ea"/>
            <a:cs typeface="+mn-cs"/>
          </a:endParaRPr>
        </a:p>
      </dsp:txBody>
      <dsp:txXfrm>
        <a:off x="1037599" y="1338733"/>
        <a:ext cx="3427508" cy="1070620"/>
      </dsp:txXfrm>
    </dsp:sp>
    <dsp:sp modelId="{362B79DA-BFF8-4895-8DC9-BC10460633E8}">
      <dsp:nvSpPr>
        <dsp:cNvPr id="0" name=""/>
        <dsp:cNvSpPr/>
      </dsp:nvSpPr>
      <dsp:spPr>
        <a:xfrm>
          <a:off x="0" y="2677008"/>
          <a:ext cx="4664075" cy="1070620"/>
        </a:xfrm>
        <a:prstGeom prst="rect">
          <a:avLst/>
        </a:prstGeom>
        <a:solidFill>
          <a:schemeClr val="bg1"/>
        </a:solidFill>
        <a:ln>
          <a:solidFill>
            <a:schemeClr val="bg2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1047BA-937F-4A10-B7D6-5EC59061C5B1}">
      <dsp:nvSpPr>
        <dsp:cNvPr id="0" name=""/>
        <dsp:cNvSpPr/>
      </dsp:nvSpPr>
      <dsp:spPr>
        <a:xfrm>
          <a:off x="323862" y="2917898"/>
          <a:ext cx="588841" cy="58884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601319-DCBD-4A85-BAD2-A1583DEC0D33}">
      <dsp:nvSpPr>
        <dsp:cNvPr id="0" name=""/>
        <dsp:cNvSpPr/>
      </dsp:nvSpPr>
      <dsp:spPr>
        <a:xfrm>
          <a:off x="1037599" y="2677008"/>
          <a:ext cx="3427508" cy="1070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307" tIns="113307" rIns="113307" bIns="113307" numCol="1" spcCol="1270" anchor="ctr" anchorCtr="0">
          <a:noAutofit/>
        </a:bodyPr>
        <a:lstStyle/>
        <a:p>
          <a:pPr marL="0" lvl="0" indent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>
              <a:solidFill>
                <a:srgbClr val="E2E2E8">
                  <a:lumMod val="50000"/>
                </a:srgbClr>
              </a:solidFill>
              <a:latin typeface="Garamond" panose="02020404030301010803"/>
              <a:ea typeface="+mn-ea"/>
              <a:cs typeface="+mn-cs"/>
            </a:rPr>
            <a:t>IP Management</a:t>
          </a:r>
          <a:endParaRPr lang="ru-RU" sz="3600" kern="1200" dirty="0">
            <a:solidFill>
              <a:srgbClr val="E2E2E8">
                <a:lumMod val="50000"/>
              </a:srgbClr>
            </a:solidFill>
            <a:latin typeface="Garamond" panose="02020404030301010803"/>
            <a:ea typeface="+mn-ea"/>
            <a:cs typeface="+mn-cs"/>
          </a:endParaRPr>
        </a:p>
      </dsp:txBody>
      <dsp:txXfrm>
        <a:off x="1037599" y="2677008"/>
        <a:ext cx="3427508" cy="10706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9CB4F3C-75A8-4BB8-A18E-B730DDD68B5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AE10D8-98A5-4E68-A41F-7AA79FF6968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CE5764CF-3664-45D0-9B27-4222DB1A6BA7}" type="datetimeFigureOut">
              <a:rPr lang="en-US" smtClean="0"/>
              <a:t>2/24/2021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7EF411-0DAB-4BCE-94A8-E903E205493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11237F-7CCA-4423-B624-29C06FF2E74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5A8CD4AB-B9A2-4248-B31F-8EBC71546D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9779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ABF7E720-7243-402E-A0D4-CE3189C951A5}" type="datetimeFigureOut">
              <a:rPr lang="en-US" noProof="0" smtClean="0"/>
              <a:t>2/24/2021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AABE9C73-6CDE-45E2-97F8-E3C5308FA232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63496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BE9C73-6CDE-45E2-97F8-E3C5308FA232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74707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90478">
              <a:defRPr/>
            </a:pPr>
            <a:fld id="{509E842F-B754-453A-9B01-9C994A109F46}" type="slidenum">
              <a:rPr lang="en-GB" sz="1400">
                <a:solidFill>
                  <a:prstClr val="black"/>
                </a:solidFill>
                <a:latin typeface="Arial" pitchFamily="34" charset="0"/>
              </a:rPr>
              <a:pPr defTabSz="990478">
                <a:defRPr/>
              </a:pPr>
              <a:t>12</a:t>
            </a:fld>
            <a:endParaRPr lang="en-GB" sz="140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63588" y="628650"/>
            <a:ext cx="4841875" cy="2724150"/>
          </a:xfrm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4913" y="3564746"/>
            <a:ext cx="6859266" cy="8596026"/>
          </a:xfrm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48264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E9C73-6CDE-45E2-97F8-E3C5308FA232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39595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BE9C73-6CDE-45E2-97F8-E3C5308FA232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88545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BE9C73-6CDE-45E2-97F8-E3C5308FA232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7585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BE9C73-6CDE-45E2-97F8-E3C5308FA232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72966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BE9C73-6CDE-45E2-97F8-E3C5308FA232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97410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Licencing agreement with specific targeted partners (e.g. aligned companies) vs. Franchising</a:t>
            </a:r>
          </a:p>
          <a:p>
            <a:r>
              <a:rPr lang="en-GB" dirty="0"/>
              <a:t>Notes about franchising. Generally provide training, marketing, purchasing, back-office, accounting &amp; legal support + ongoing R&amp;D. </a:t>
            </a:r>
          </a:p>
          <a:p>
            <a:r>
              <a:rPr lang="en-GB" dirty="0"/>
              <a:t>Usually for a territory e.g. 2000 businesses</a:t>
            </a:r>
          </a:p>
          <a:p>
            <a:r>
              <a:rPr lang="en-GB" dirty="0"/>
              <a:t>https://www.franchiselocal.co.uk/</a:t>
            </a:r>
          </a:p>
          <a:p>
            <a:r>
              <a:rPr lang="en-GB" dirty="0"/>
              <a:t>https://www.franchisedirect.co.uk/</a:t>
            </a:r>
          </a:p>
          <a:p>
            <a:r>
              <a:rPr lang="en-GB" dirty="0"/>
              <a:t>https://www.pointfranchise.co.uk/</a:t>
            </a:r>
          </a:p>
          <a:p>
            <a:r>
              <a:rPr lang="en-GB" dirty="0"/>
              <a:t>https://www.totalfranchise.co.uk/</a:t>
            </a:r>
          </a:p>
          <a:p>
            <a:endParaRPr lang="en-GB" dirty="0"/>
          </a:p>
          <a:p>
            <a:r>
              <a:rPr lang="en-US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Licensing</a:t>
            </a:r>
            <a:r>
              <a:rPr lang="en-US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is a legal relationship that is limited in scope and relates only to the use of a trademark or technology, whereas </a:t>
            </a:r>
            <a:r>
              <a:rPr lang="en-US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franchising</a:t>
            </a:r>
            <a:r>
              <a:rPr lang="en-US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involves a relationship that goes beyond the grant of a </a:t>
            </a:r>
            <a:r>
              <a:rPr lang="en-US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license</a:t>
            </a:r>
            <a:r>
              <a:rPr lang="en-US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 and includes a relationship of control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FC39F-C450-4CB3-B7CB-A0A0A26BD492}" type="slidenum">
              <a:rPr lang="en-GB" smtClean="0"/>
              <a:pPr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4491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BE9C73-6CDE-45E2-97F8-E3C5308FA232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1993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90478"/>
            <a:fld id="{AABE9C73-6CDE-45E2-97F8-E3C5308FA232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90478"/>
              <a:t>2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9692691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BE9C73-6CDE-45E2-97F8-E3C5308FA23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0078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E9C73-6CDE-45E2-97F8-E3C5308FA232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75431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E9C73-6CDE-45E2-97F8-E3C5308FA232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23284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BE9C73-6CDE-45E2-97F8-E3C5308FA23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857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BE9C73-6CDE-45E2-97F8-E3C5308FA23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7601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E9C73-6CDE-45E2-97F8-E3C5308FA232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40153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order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90478"/>
            <a:fld id="{AABE9C73-6CDE-45E2-97F8-E3C5308FA232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90478"/>
              <a:t>11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6734108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2/24/2021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2019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b="0" kern="1200" cap="none" spc="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2/24/2021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80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CD7A40E7-331A-409D-8385-D6893D1EA86A}"/>
              </a:ext>
            </a:extLst>
          </p:cNvPr>
          <p:cNvSpPr/>
          <p:nvPr userDrawn="1"/>
        </p:nvSpPr>
        <p:spPr>
          <a:xfrm>
            <a:off x="948394" y="941695"/>
            <a:ext cx="5452526" cy="497461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75561E95-1FD2-4358-9E4C-3D2E929E487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948394 w 12192000"/>
              <a:gd name="connsiteY0" fmla="*/ 941695 h 6858000"/>
              <a:gd name="connsiteX1" fmla="*/ 948394 w 12192000"/>
              <a:gd name="connsiteY1" fmla="*/ 5916305 h 6858000"/>
              <a:gd name="connsiteX2" fmla="*/ 6400920 w 12192000"/>
              <a:gd name="connsiteY2" fmla="*/ 5916305 h 6858000"/>
              <a:gd name="connsiteX3" fmla="*/ 6400920 w 12192000"/>
              <a:gd name="connsiteY3" fmla="*/ 941695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948394" y="941695"/>
                </a:moveTo>
                <a:lnTo>
                  <a:pt x="948394" y="5916305"/>
                </a:lnTo>
                <a:lnTo>
                  <a:pt x="6400920" y="5916305"/>
                </a:lnTo>
                <a:lnTo>
                  <a:pt x="6400920" y="941695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Click icon to add picture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noProof="0" smtClean="0"/>
              <a:t>2/24/2021</a:t>
            </a:fld>
            <a:endParaRPr lang="en-US" noProof="0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 noProof="0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6E7077FF-6FAE-4A98-862F-3A2F931B9589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357950" y="2852792"/>
            <a:ext cx="4633415" cy="2572193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51E07B6-8D69-4F8A-9729-400511B37F8B}"/>
              </a:ext>
            </a:extLst>
          </p:cNvPr>
          <p:cNvSpPr/>
          <p:nvPr userDrawn="1"/>
        </p:nvSpPr>
        <p:spPr>
          <a:xfrm>
            <a:off x="1101715" y="1106424"/>
            <a:ext cx="5120640" cy="46451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7950" y="1352804"/>
            <a:ext cx="4633415" cy="1333641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b="0" kern="1200" cap="none" spc="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111384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2/24/2021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1001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8558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34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2/24/2021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556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F2F0876-DA34-44C2-B05E-66533803FE6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33400" y="246600"/>
            <a:ext cx="11725200" cy="6364800"/>
          </a:xfr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  <a:endParaRPr lang="ru-RU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E352C7E-BCE1-47CD-872E-2935DD89FC2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52488" y="2103438"/>
            <a:ext cx="5243512" cy="3748087"/>
          </a:xfr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2/24/2021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3926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2/24/2021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591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2/24/2021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8772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2/24/2021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5951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2/24/2021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6644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2/24/2021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0424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9" r:id="rId5"/>
    <p:sldLayoutId id="2147483730" r:id="rId6"/>
    <p:sldLayoutId id="2147483736" r:id="rId7"/>
    <p:sldLayoutId id="2147483737" r:id="rId8"/>
    <p:sldLayoutId id="2147483727" r:id="rId9"/>
    <p:sldLayoutId id="2147483741" r:id="rId10"/>
    <p:sldLayoutId id="2147483740" r:id="rId11"/>
    <p:sldLayoutId id="2147483728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0.jp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diagramLayout" Target="../diagrams/layout1.xml"/><Relationship Id="rId11" Type="http://schemas.openxmlformats.org/officeDocument/2006/relationships/image" Target="../media/image13.svg"/><Relationship Id="rId5" Type="http://schemas.openxmlformats.org/officeDocument/2006/relationships/diagramData" Target="../diagrams/data1.xml"/><Relationship Id="rId10" Type="http://schemas.openxmlformats.org/officeDocument/2006/relationships/image" Target="../media/image12.png"/><Relationship Id="rId4" Type="http://schemas.openxmlformats.org/officeDocument/2006/relationships/image" Target="../media/image11.jpg"/><Relationship Id="rId9" Type="http://schemas.microsoft.com/office/2007/relationships/diagramDrawing" Target="../diagrams/drawing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F40FBDA-CEB1-40F0-9AB9-BD9C402D70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 descr="Man in headphones with a laptop">
            <a:extLst>
              <a:ext uri="{FF2B5EF4-FFF2-40B4-BE49-F238E27FC236}">
                <a16:creationId xmlns:a16="http://schemas.microsoft.com/office/drawing/2014/main" id="{ADA04C7C-FE8B-4C2F-BF2E-CBD501A02DF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/>
        </p:blipFill>
        <p:spPr>
          <a:xfrm>
            <a:off x="11" y="11"/>
            <a:ext cx="12191978" cy="685798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344D4FE-ABEF-4230-9E4E-AD5782FC7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noFill/>
          <a:ln w="9525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253F3E-E6E8-4DEE-A6F6-D6A88FD391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69532" y="2091263"/>
            <a:ext cx="8652938" cy="2461504"/>
          </a:xfrm>
        </p:spPr>
        <p:txBody>
          <a:bodyPr>
            <a:normAutofit/>
          </a:bodyPr>
          <a:lstStyle/>
          <a:p>
            <a:r>
              <a:rPr lang="en-US" cap="small" dirty="0"/>
              <a:t>IP for Consultancies</a:t>
            </a:r>
            <a:endParaRPr lang="ru-RU" cap="small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954176-1A2D-47B9-B195-FB21407C04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69530" y="4091709"/>
            <a:ext cx="8655202" cy="988619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z="5400" dirty="0">
                <a:solidFill>
                  <a:schemeClr val="tx1"/>
                </a:solidFill>
              </a:rPr>
              <a:t>Workshop</a:t>
            </a:r>
            <a:endParaRPr lang="ru-RU" sz="5400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325F979-D3F9-4926-81B7-7ACCB31A50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9525" cap="sq" cmpd="sng" algn="ctr">
            <a:solidFill>
              <a:schemeClr val="tx1">
                <a:lumMod val="75000"/>
                <a:lumOff val="25000"/>
                <a:alpha val="80000"/>
              </a:schemeClr>
            </a:solidFill>
            <a:prstDash val="solid"/>
            <a:miter lim="800000"/>
          </a:ln>
          <a:effectLst/>
        </p:spPr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89167A92-07A3-4A1B-8AAD-6AB50A58847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000" y="5556730"/>
            <a:ext cx="4313894" cy="1445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5354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F40FBDA-CEB1-40F0-9AB9-BD9C402D70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pic>
        <p:nvPicPr>
          <p:cNvPr id="4" name="Picture 3" descr="Man in headphones with a laptop">
            <a:extLst>
              <a:ext uri="{FF2B5EF4-FFF2-40B4-BE49-F238E27FC236}">
                <a16:creationId xmlns:a16="http://schemas.microsoft.com/office/drawing/2014/main" id="{ADA04C7C-FE8B-4C2F-BF2E-CBD501A02DF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/>
        </p:blipFill>
        <p:spPr>
          <a:xfrm>
            <a:off x="11" y="11"/>
            <a:ext cx="12191978" cy="685798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344D4FE-ABEF-4230-9E4E-AD5782FC7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noFill/>
          <a:ln w="9525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253F3E-E6E8-4DEE-A6F6-D6A88FD391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69532" y="2091263"/>
            <a:ext cx="8652938" cy="2461504"/>
          </a:xfrm>
        </p:spPr>
        <p:txBody>
          <a:bodyPr>
            <a:normAutofit/>
          </a:bodyPr>
          <a:lstStyle/>
          <a:p>
            <a:r>
              <a:rPr lang="en-US" cap="small" dirty="0"/>
              <a:t>IP Benefits to Buyers</a:t>
            </a:r>
            <a:endParaRPr lang="ru-RU" cap="small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325F979-D3F9-4926-81B7-7ACCB31A50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9525" cap="sq" cmpd="sng" algn="ctr">
            <a:solidFill>
              <a:schemeClr val="tx1">
                <a:lumMod val="75000"/>
                <a:lumOff val="25000"/>
                <a:alpha val="80000"/>
              </a:schemeClr>
            </a:solidFill>
            <a:prstDash val="solid"/>
            <a:miter lim="800000"/>
          </a:ln>
          <a:effectLst/>
        </p:spPr>
      </p:sp>
    </p:spTree>
    <p:extLst>
      <p:ext uri="{BB962C8B-B14F-4D97-AF65-F5344CB8AC3E}">
        <p14:creationId xmlns:p14="http://schemas.microsoft.com/office/powerpoint/2010/main" val="15564875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88500-3CF8-4097-8DEC-19D4A816C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solidFill>
                  <a:schemeClr val="tx1"/>
                </a:solidFill>
              </a:rPr>
              <a:t>Lorem Ipsum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E88F70F9-BF03-458B-85E9-14F5321281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pPr marL="216000" indent="-2160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Lorem ipsum dolor sit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amet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consectetuer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adipiscing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elit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. Maecenas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porttitor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congue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massa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.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Fusce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posuere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, magna sed pulvinar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ultricies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,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purus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lectus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malesuada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 libero, sit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amet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commodo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 magna eros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quis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urna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.</a:t>
            </a:r>
          </a:p>
          <a:p>
            <a:pPr marL="216000" indent="-2160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Nunc viverra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imperdiet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enim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.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Fusce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 est.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Vivamus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 a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tellus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.</a:t>
            </a:r>
          </a:p>
          <a:p>
            <a:pPr marL="216000" indent="-2160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Pellentesque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 habitant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morbi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tristique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senectus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 et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netus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 et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malesuada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 fames ac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turpis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egestas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. Proin pharetra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nonummy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pede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.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Mauris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 et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orci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0" name="Picture Placeholder 19" descr="People with laptops">
            <a:extLst>
              <a:ext uri="{FF2B5EF4-FFF2-40B4-BE49-F238E27FC236}">
                <a16:creationId xmlns:a16="http://schemas.microsoft.com/office/drawing/2014/main" id="{207ED264-415A-4EAC-861D-E08C035154A9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C82A947-78B6-4880-A81D-DE7E16BC677A}"/>
              </a:ext>
            </a:extLst>
          </p:cNvPr>
          <p:cNvSpPr/>
          <p:nvPr/>
        </p:nvSpPr>
        <p:spPr>
          <a:xfrm>
            <a:off x="1629156" y="956306"/>
            <a:ext cx="8933688" cy="5044612"/>
          </a:xfrm>
          <a:prstGeom prst="rect">
            <a:avLst/>
          </a:prstGeom>
          <a:ln w="161925" cmpd="thickThin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F710697-D43A-4286-A5CA-BA4241CDA894}"/>
              </a:ext>
            </a:extLst>
          </p:cNvPr>
          <p:cNvSpPr txBox="1"/>
          <p:nvPr/>
        </p:nvSpPr>
        <p:spPr>
          <a:xfrm>
            <a:off x="1629156" y="1093076"/>
            <a:ext cx="8933688" cy="47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sm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rPr>
              <a:t>benefits of IP to the buyer</a:t>
            </a:r>
          </a:p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50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kumimoji="0" lang="en-GB" sz="36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Scalability</a:t>
            </a:r>
          </a:p>
          <a:p>
            <a:pPr marL="285750" indent="-285750" algn="just">
              <a:lnSpc>
                <a:spcPct val="107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kumimoji="0" lang="en-GB" sz="36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Differentiation </a:t>
            </a:r>
          </a:p>
          <a:p>
            <a:pPr marL="285750" indent="-285750" algn="just">
              <a:lnSpc>
                <a:spcPct val="107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rgbClr val="FFFFFF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Marketing </a:t>
            </a:r>
          </a:p>
          <a:p>
            <a:pPr marL="285750" indent="-285750" algn="just">
              <a:lnSpc>
                <a:spcPct val="107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GB" sz="36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Revenue generation</a:t>
            </a:r>
          </a:p>
          <a:p>
            <a:pPr marL="285750" indent="-285750" algn="just">
              <a:lnSpc>
                <a:spcPct val="107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kumimoji="0" lang="en-GB" sz="36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De-risks purchase </a:t>
            </a:r>
          </a:p>
        </p:txBody>
      </p:sp>
    </p:spTree>
    <p:extLst>
      <p:ext uri="{BB962C8B-B14F-4D97-AF65-F5344CB8AC3E}">
        <p14:creationId xmlns:p14="http://schemas.microsoft.com/office/powerpoint/2010/main" val="7625836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CE5C927-4A92-44FC-8DC1-3554FBE286A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38DF443-E71B-44CB-8278-51980A455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667" y="105413"/>
            <a:ext cx="8312149" cy="1325563"/>
          </a:xfrm>
        </p:spPr>
        <p:txBody>
          <a:bodyPr/>
          <a:lstStyle/>
          <a:p>
            <a:r>
              <a:rPr lang="en-GB" dirty="0">
                <a:solidFill>
                  <a:srgbClr val="242444"/>
                </a:solidFill>
              </a:rPr>
              <a:t>IP Examples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618C075-F53D-434A-8F90-0D2D592690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667" y="1536389"/>
            <a:ext cx="8312150" cy="4815320"/>
          </a:xfrm>
        </p:spPr>
        <p:txBody>
          <a:bodyPr>
            <a:normAutofit/>
          </a:bodyPr>
          <a:lstStyle/>
          <a:p>
            <a:r>
              <a:rPr lang="en-GB" sz="2800" dirty="0">
                <a:solidFill>
                  <a:srgbClr val="242444"/>
                </a:solidFill>
              </a:rPr>
              <a:t> Enterprise architecture as a service - Gunter Group</a:t>
            </a:r>
          </a:p>
          <a:p>
            <a:r>
              <a:rPr lang="en-GB" sz="2800" dirty="0">
                <a:solidFill>
                  <a:srgbClr val="242444"/>
                </a:solidFill>
              </a:rPr>
              <a:t> Online learning courses - Reinvigoration</a:t>
            </a:r>
          </a:p>
          <a:p>
            <a:r>
              <a:rPr lang="en-GB" sz="2800" dirty="0">
                <a:solidFill>
                  <a:srgbClr val="242444"/>
                </a:solidFill>
              </a:rPr>
              <a:t> Sports analytics database - Decision Technologies</a:t>
            </a:r>
          </a:p>
          <a:p>
            <a:r>
              <a:rPr lang="en-GB" sz="2800" dirty="0">
                <a:solidFill>
                  <a:srgbClr val="242444"/>
                </a:solidFill>
              </a:rPr>
              <a:t> Maturity index - Digitopia </a:t>
            </a:r>
          </a:p>
          <a:p>
            <a:r>
              <a:rPr lang="en-GB" sz="2800" dirty="0">
                <a:solidFill>
                  <a:srgbClr val="242444"/>
                </a:solidFill>
              </a:rPr>
              <a:t> Network for CSOs – Water Street Partners</a:t>
            </a:r>
          </a:p>
          <a:p>
            <a:r>
              <a:rPr lang="en-GB" sz="2800" dirty="0">
                <a:solidFill>
                  <a:srgbClr val="242444"/>
                </a:solidFill>
              </a:rPr>
              <a:t> Licenced change management tools – </a:t>
            </a:r>
            <a:r>
              <a:rPr lang="en-GB" sz="2800" dirty="0" err="1">
                <a:solidFill>
                  <a:srgbClr val="242444"/>
                </a:solidFill>
              </a:rPr>
              <a:t>GoBeyond</a:t>
            </a:r>
            <a:endParaRPr lang="en-GB" sz="2800" dirty="0">
              <a:solidFill>
                <a:srgbClr val="242444"/>
              </a:solidFill>
            </a:endParaRPr>
          </a:p>
          <a:p>
            <a:r>
              <a:rPr lang="en-GB" sz="2800" dirty="0">
                <a:solidFill>
                  <a:srgbClr val="242444"/>
                </a:solidFill>
              </a:rPr>
              <a:t> Survey </a:t>
            </a:r>
            <a:r>
              <a:rPr lang="en-GB" sz="2800" dirty="0">
                <a:solidFill>
                  <a:srgbClr val="242444"/>
                </a:solidFill>
                <a:sym typeface="Wingdings" panose="05000000000000000000" pitchFamily="2" charset="2"/>
              </a:rPr>
              <a:t> Research reports – A&amp;CD</a:t>
            </a:r>
          </a:p>
          <a:p>
            <a:r>
              <a:rPr lang="en-GB" sz="2800" dirty="0">
                <a:solidFill>
                  <a:srgbClr val="242444"/>
                </a:solidFill>
                <a:sym typeface="Wingdings" panose="05000000000000000000" pitchFamily="2" charset="2"/>
              </a:rPr>
              <a:t> Equity Growth Software - Equiteq</a:t>
            </a:r>
            <a:endParaRPr lang="en-GB" sz="2800" dirty="0">
              <a:solidFill>
                <a:srgbClr val="242444"/>
              </a:solidFill>
            </a:endParaRPr>
          </a:p>
          <a:p>
            <a:endParaRPr lang="en-GB" sz="2800" dirty="0">
              <a:solidFill>
                <a:srgbClr val="242444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E543881-0E41-46D3-9D08-053D151C9C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6785" y="2824843"/>
            <a:ext cx="3696548" cy="120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9634561"/>
      </p:ext>
    </p:extLst>
  </p:cSld>
  <p:clrMapOvr>
    <a:masterClrMapping/>
  </p:clrMapOvr>
  <p:transition advTm="89753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26B11F96-08F2-4839-A183-9CAD9FD95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3171" y="2825937"/>
            <a:ext cx="3161963" cy="1645920"/>
          </a:xfrm>
        </p:spPr>
        <p:txBody>
          <a:bodyPr/>
          <a:lstStyle/>
          <a:p>
            <a:pPr algn="ctr"/>
            <a:r>
              <a:rPr lang="en-US" dirty="0"/>
              <a:t>Buyers Preferences for IP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A1765704-A2A5-4F4C-8F7F-03848FA95040}"/>
              </a:ext>
            </a:extLst>
          </p:cNvPr>
          <p:cNvGraphicFramePr/>
          <p:nvPr/>
        </p:nvGraphicFramePr>
        <p:xfrm>
          <a:off x="685800" y="609600"/>
          <a:ext cx="6858000" cy="533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065091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F40FBDA-CEB1-40F0-9AB9-BD9C402D70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pic>
        <p:nvPicPr>
          <p:cNvPr id="4" name="Picture 3" descr="Man in headphones with a laptop">
            <a:extLst>
              <a:ext uri="{FF2B5EF4-FFF2-40B4-BE49-F238E27FC236}">
                <a16:creationId xmlns:a16="http://schemas.microsoft.com/office/drawing/2014/main" id="{ADA04C7C-FE8B-4C2F-BF2E-CBD501A02DF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/>
        </p:blipFill>
        <p:spPr>
          <a:xfrm>
            <a:off x="11" y="11"/>
            <a:ext cx="12191978" cy="685798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344D4FE-ABEF-4230-9E4E-AD5782FC7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noFill/>
          <a:ln w="9525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253F3E-E6E8-4DEE-A6F6-D6A88FD391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69532" y="2091263"/>
            <a:ext cx="8652938" cy="2461504"/>
          </a:xfrm>
        </p:spPr>
        <p:txBody>
          <a:bodyPr>
            <a:normAutofit/>
          </a:bodyPr>
          <a:lstStyle/>
          <a:p>
            <a:r>
              <a:rPr lang="en-US" cap="small" dirty="0"/>
              <a:t>IP Workshop</a:t>
            </a:r>
            <a:endParaRPr lang="ru-RU" cap="small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325F979-D3F9-4926-81B7-7ACCB31A50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9525" cap="sq" cmpd="sng" algn="ctr">
            <a:solidFill>
              <a:schemeClr val="tx1">
                <a:lumMod val="75000"/>
                <a:lumOff val="25000"/>
                <a:alpha val="80000"/>
              </a:schemeClr>
            </a:solidFill>
            <a:prstDash val="solid"/>
            <a:miter lim="800000"/>
          </a:ln>
          <a:effectLst/>
        </p:spPr>
      </p:sp>
    </p:spTree>
    <p:extLst>
      <p:ext uri="{BB962C8B-B14F-4D97-AF65-F5344CB8AC3E}">
        <p14:creationId xmlns:p14="http://schemas.microsoft.com/office/powerpoint/2010/main" val="36252691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People discuss some documents">
            <a:extLst>
              <a:ext uri="{FF2B5EF4-FFF2-40B4-BE49-F238E27FC236}">
                <a16:creationId xmlns:a16="http://schemas.microsoft.com/office/drawing/2014/main" id="{AA3CBDBD-ADA7-4AA5-9091-5AD206DAD37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3400" y="247670"/>
            <a:ext cx="11725200" cy="636265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6002F139-264F-4B41-B39A-9E8B2901E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2488" y="642594"/>
            <a:ext cx="5243512" cy="1371600"/>
          </a:xfrm>
        </p:spPr>
        <p:txBody>
          <a:bodyPr>
            <a:normAutofit/>
          </a:bodyPr>
          <a:lstStyle/>
          <a:p>
            <a:r>
              <a:rPr lang="en-US" sz="6600" dirty="0">
                <a:solidFill>
                  <a:schemeClr val="tx1"/>
                </a:solidFill>
              </a:rPr>
              <a:t>Workshop</a:t>
            </a:r>
          </a:p>
        </p:txBody>
      </p:sp>
      <p:pic>
        <p:nvPicPr>
          <p:cNvPr id="15" name="Picture Placeholder 14" descr="Man and woman discuss something">
            <a:extLst>
              <a:ext uri="{FF2B5EF4-FFF2-40B4-BE49-F238E27FC236}">
                <a16:creationId xmlns:a16="http://schemas.microsoft.com/office/drawing/2014/main" id="{C19A2066-8A0C-4F7D-949C-5ABD4C70958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2488" y="2107518"/>
            <a:ext cx="5243512" cy="3739927"/>
          </a:xfrm>
        </p:spPr>
      </p:pic>
      <p:graphicFrame>
        <p:nvGraphicFramePr>
          <p:cNvPr id="13" name="Content Placeholder 14" descr="SmartArt object">
            <a:extLst>
              <a:ext uri="{FF2B5EF4-FFF2-40B4-BE49-F238E27FC236}">
                <a16:creationId xmlns:a16="http://schemas.microsoft.com/office/drawing/2014/main" id="{DDF6050D-62DF-4914-93B9-C337839FF3BD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992266395"/>
              </p:ext>
            </p:extLst>
          </p:nvPr>
        </p:nvGraphicFramePr>
        <p:xfrm>
          <a:off x="6675436" y="660430"/>
          <a:ext cx="4664075" cy="3748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EABDAF37-7FF7-4DF7-A3B7-3B28D907C82F}"/>
              </a:ext>
            </a:extLst>
          </p:cNvPr>
          <p:cNvSpPr txBox="1"/>
          <p:nvPr/>
        </p:nvSpPr>
        <p:spPr>
          <a:xfrm>
            <a:off x="7784432" y="2227033"/>
            <a:ext cx="30680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en-US" sz="3600" kern="1200" dirty="0">
                <a:solidFill>
                  <a:srgbClr val="E2E2E8">
                    <a:lumMod val="50000"/>
                  </a:srgbClr>
                </a:solidFill>
                <a:latin typeface="Garamond" panose="02020404030301010803"/>
                <a:ea typeface="+mn-ea"/>
                <a:cs typeface="+mn-cs"/>
              </a:rPr>
              <a:t>IP Plans</a:t>
            </a:r>
            <a:endParaRPr lang="ru-RU" sz="3600" kern="1200" dirty="0">
              <a:solidFill>
                <a:srgbClr val="E2E2E8">
                  <a:lumMod val="50000"/>
                </a:srgbClr>
              </a:solidFill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9048984-4BA2-4487-A1DD-496EC799A6F8}"/>
              </a:ext>
            </a:extLst>
          </p:cNvPr>
          <p:cNvSpPr/>
          <p:nvPr/>
        </p:nvSpPr>
        <p:spPr>
          <a:xfrm>
            <a:off x="6675435" y="4711552"/>
            <a:ext cx="4664075" cy="1070620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0">
            <a:scrgbClr r="0" g="0" b="0"/>
          </a:lnRef>
          <a:fillRef idx="1">
            <a:scrgbClr r="0" g="0" b="0"/>
          </a:fillRef>
          <a:effectRef idx="0">
            <a:schemeClr val="accent5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CE2987-88EB-4FBB-91B4-24EC6FFDD4CE}"/>
              </a:ext>
            </a:extLst>
          </p:cNvPr>
          <p:cNvSpPr txBox="1"/>
          <p:nvPr/>
        </p:nvSpPr>
        <p:spPr>
          <a:xfrm>
            <a:off x="7784432" y="4923696"/>
            <a:ext cx="30680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en-US" sz="3600" dirty="0">
                <a:solidFill>
                  <a:srgbClr val="E2E2E8">
                    <a:lumMod val="50000"/>
                  </a:srgbClr>
                </a:solidFill>
                <a:latin typeface="Garamond" panose="02020404030301010803"/>
              </a:rPr>
              <a:t>IP Creation</a:t>
            </a:r>
            <a:endParaRPr lang="ru-RU" sz="3600" kern="1200" dirty="0">
              <a:solidFill>
                <a:srgbClr val="E2E2E8">
                  <a:lumMod val="50000"/>
                </a:srgbClr>
              </a:solidFill>
              <a:latin typeface="Garamond" panose="02020404030301010803"/>
              <a:ea typeface="+mn-ea"/>
              <a:cs typeface="+mn-cs"/>
            </a:endParaRPr>
          </a:p>
        </p:txBody>
      </p:sp>
      <p:sp>
        <p:nvSpPr>
          <p:cNvPr id="9" name="Rectangle 8" descr="Internet">
            <a:extLst>
              <a:ext uri="{FF2B5EF4-FFF2-40B4-BE49-F238E27FC236}">
                <a16:creationId xmlns:a16="http://schemas.microsoft.com/office/drawing/2014/main" id="{53E616F7-E1D8-475D-9B20-174934256715}"/>
              </a:ext>
            </a:extLst>
          </p:cNvPr>
          <p:cNvSpPr/>
          <p:nvPr/>
        </p:nvSpPr>
        <p:spPr>
          <a:xfrm>
            <a:off x="7002985" y="4952440"/>
            <a:ext cx="588841" cy="588841"/>
          </a:xfrm>
          <a:prstGeom prst="rect">
            <a:avLst/>
          </a:prstGeom>
          <a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126188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1E94681D-2A4C-4A8D-B9B5-31D440D03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B65ABA3-820C-4D75-9437-9EFA1ADFE1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36BF2FB-90D8-48DB-BD34-D040CDCFF2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6EE7E08-B389-43E5-B019-1B0A8ACBB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Content Placeholder 5" descr="Young man with the laptop">
            <a:extLst>
              <a:ext uri="{FF2B5EF4-FFF2-40B4-BE49-F238E27FC236}">
                <a16:creationId xmlns:a16="http://schemas.microsoft.com/office/drawing/2014/main" id="{B1DE2944-CBE6-437E-B09B-0F786EE86F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6" y="0"/>
            <a:ext cx="6391275" cy="6858000"/>
          </a:xfrm>
          <a:prstGeom prst="rect">
            <a:avLst/>
          </a:prstGeom>
          <a:noFill/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E60D94A5-8A09-4BAB-8F7C-69BC34C54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1267" y="255102"/>
            <a:ext cx="5342133" cy="6361598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A1AE32B-3A6E-4C5E-8FEB-73861B9A2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69100" y="393365"/>
            <a:ext cx="5018211" cy="6035547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E88500-3CF8-4097-8DEC-19D4A816C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4082" y="642594"/>
            <a:ext cx="4472921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800" dirty="0">
                <a:solidFill>
                  <a:schemeClr val="bg2">
                    <a:lumMod val="50000"/>
                  </a:schemeClr>
                </a:solidFill>
              </a:rPr>
              <a:t>IP Strategy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D2A7D9C9-44A9-4426-88FF-AAD1CA8514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64082" y="2240280"/>
            <a:ext cx="4582973" cy="3931920"/>
          </a:xfrm>
        </p:spPr>
        <p:txBody>
          <a:bodyPr vert="horz" lIns="91440" tIns="45720" rIns="91440" bIns="45720" rtlCol="0">
            <a:normAutofit/>
          </a:bodyPr>
          <a:lstStyle/>
          <a:p>
            <a:pPr marL="216000" indent="-216000">
              <a:lnSpc>
                <a:spcPct val="100000"/>
              </a:lnSpc>
              <a:spcBef>
                <a:spcPts val="9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Linking strategy &amp; IP</a:t>
            </a:r>
          </a:p>
          <a:p>
            <a:pPr marL="216000" indent="-216000">
              <a:lnSpc>
                <a:spcPct val="100000"/>
              </a:lnSpc>
              <a:spcBef>
                <a:spcPts val="9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2">
                  <a:lumMod val="50000"/>
                </a:schemeClr>
              </a:solidFill>
            </a:endParaRPr>
          </a:p>
          <a:p>
            <a:pPr marL="216000" indent="-216000">
              <a:lnSpc>
                <a:spcPct val="100000"/>
              </a:lnSpc>
              <a:spcBef>
                <a:spcPts val="9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What do you want IP to do?</a:t>
            </a:r>
          </a:p>
          <a:p>
            <a:pPr marL="216000" indent="-216000">
              <a:lnSpc>
                <a:spcPct val="100000"/>
              </a:lnSpc>
              <a:spcBef>
                <a:spcPts val="9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2">
                  <a:lumMod val="50000"/>
                </a:schemeClr>
              </a:solidFill>
            </a:endParaRPr>
          </a:p>
          <a:p>
            <a:pPr marL="216000" indent="-216000">
              <a:lnSpc>
                <a:spcPct val="100000"/>
              </a:lnSpc>
              <a:spcBef>
                <a:spcPts val="9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What are your clients’ priorities that you could meet better?</a:t>
            </a:r>
          </a:p>
        </p:txBody>
      </p:sp>
    </p:spTree>
    <p:extLst>
      <p:ext uri="{BB962C8B-B14F-4D97-AF65-F5344CB8AC3E}">
        <p14:creationId xmlns:p14="http://schemas.microsoft.com/office/powerpoint/2010/main" val="520109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35C2D8AE-2A51-43C9-93E8-4B377C699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</p:spPr>
        <p:txBody>
          <a:bodyPr anchor="ctr">
            <a:normAutofit/>
          </a:bodyPr>
          <a:lstStyle/>
          <a:p>
            <a:r>
              <a:rPr lang="en-US" dirty="0"/>
              <a:t>IP Categories</a:t>
            </a:r>
          </a:p>
        </p:txBody>
      </p:sp>
      <p:pic>
        <p:nvPicPr>
          <p:cNvPr id="6" name="Content Placeholder 5" descr="Woman with a laptop">
            <a:extLst>
              <a:ext uri="{FF2B5EF4-FFF2-40B4-BE49-F238E27FC236}">
                <a16:creationId xmlns:a16="http://schemas.microsoft.com/office/drawing/2014/main" id="{56C2B6AD-A8A8-4F16-8F43-F9B26F1BF0C3}"/>
              </a:ext>
            </a:extLst>
          </p:cNvPr>
          <p:cNvPicPr>
            <a:picLocks noGrp="1"/>
          </p:cNvPicPr>
          <p:nvPr>
            <p:ph sz="half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2" r="3" b="3"/>
          <a:stretch/>
        </p:blipFill>
        <p:spPr>
          <a:xfrm>
            <a:off x="1066800" y="2103120"/>
            <a:ext cx="4663440" cy="3749040"/>
          </a:xfrm>
          <a:prstGeom prst="rect">
            <a:avLst/>
          </a:prstGeom>
          <a:noFill/>
        </p:spPr>
      </p:pic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5A1B00F9-CC1D-4C2D-B987-607685F3DE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>
            <a:normAutofit fontScale="92500"/>
          </a:bodyPr>
          <a:lstStyle/>
          <a:p>
            <a:pPr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Delivery</a:t>
            </a:r>
          </a:p>
          <a:p>
            <a:pPr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4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Operations</a:t>
            </a:r>
          </a:p>
          <a:p>
            <a:pPr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sz="4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Business Development</a:t>
            </a:r>
          </a:p>
        </p:txBody>
      </p:sp>
    </p:spTree>
    <p:extLst>
      <p:ext uri="{BB962C8B-B14F-4D97-AF65-F5344CB8AC3E}">
        <p14:creationId xmlns:p14="http://schemas.microsoft.com/office/powerpoint/2010/main" val="440204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itle 1">
            <a:extLst>
              <a:ext uri="{FF2B5EF4-FFF2-40B4-BE49-F238E27FC236}">
                <a16:creationId xmlns:a16="http://schemas.microsoft.com/office/drawing/2014/main" id="{395A3012-DD15-448C-82E6-BE870B5F19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</p:spPr>
        <p:txBody>
          <a:bodyPr/>
          <a:lstStyle/>
          <a:p>
            <a:r>
              <a:rPr lang="en-US" dirty="0"/>
              <a:t>IP Management</a:t>
            </a:r>
          </a:p>
        </p:txBody>
      </p:sp>
      <p:pic>
        <p:nvPicPr>
          <p:cNvPr id="2050" name="Picture 2" descr="Can we trust our online project management tools? - Malwarebytes Labs |  Malwarebytes Labs">
            <a:extLst>
              <a:ext uri="{FF2B5EF4-FFF2-40B4-BE49-F238E27FC236}">
                <a16:creationId xmlns:a16="http://schemas.microsoft.com/office/drawing/2014/main" id="{2247B84D-A255-46A7-88F8-5983F8B433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38" r="22904" b="1"/>
          <a:stretch/>
        </p:blipFill>
        <p:spPr bwMode="auto">
          <a:xfrm>
            <a:off x="1066800" y="2103120"/>
            <a:ext cx="4663440" cy="374904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73" name="Content Placeholder 3">
            <a:extLst>
              <a:ext uri="{FF2B5EF4-FFF2-40B4-BE49-F238E27FC236}">
                <a16:creationId xmlns:a16="http://schemas.microsoft.com/office/drawing/2014/main" id="{87684252-668A-443D-BA38-5BE2E786A9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2221" y="592008"/>
            <a:ext cx="4663440" cy="5673984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Ownership &amp; reporting</a:t>
            </a:r>
          </a:p>
          <a:p>
            <a:pPr>
              <a:lnSpc>
                <a:spcPct val="16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Capture &amp; Creation</a:t>
            </a:r>
          </a:p>
          <a:p>
            <a:pPr>
              <a:lnSpc>
                <a:spcPct val="16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Improvement</a:t>
            </a:r>
          </a:p>
          <a:p>
            <a:pPr>
              <a:lnSpc>
                <a:spcPct val="16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Sharing</a:t>
            </a:r>
          </a:p>
          <a:p>
            <a:pPr>
              <a:lnSpc>
                <a:spcPct val="16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Use for training</a:t>
            </a:r>
          </a:p>
          <a:p>
            <a:pPr>
              <a:lnSpc>
                <a:spcPct val="16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Marketing IP</a:t>
            </a:r>
          </a:p>
        </p:txBody>
      </p:sp>
    </p:spTree>
    <p:extLst>
      <p:ext uri="{BB962C8B-B14F-4D97-AF65-F5344CB8AC3E}">
        <p14:creationId xmlns:p14="http://schemas.microsoft.com/office/powerpoint/2010/main" val="28778040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35C2D8AE-2A51-43C9-93E8-4B377C699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8200" y="2821203"/>
            <a:ext cx="3161963" cy="1645920"/>
          </a:xfrm>
        </p:spPr>
        <p:txBody>
          <a:bodyPr anchor="t">
            <a:normAutofit/>
          </a:bodyPr>
          <a:lstStyle/>
          <a:p>
            <a:r>
              <a:rPr lang="en-US" dirty="0"/>
              <a:t>IP Creation</a:t>
            </a:r>
          </a:p>
        </p:txBody>
      </p:sp>
      <p:pic>
        <p:nvPicPr>
          <p:cNvPr id="4098" name="Picture 2" descr="How to Create an Artificial Intelligence Software | Applikey">
            <a:extLst>
              <a:ext uri="{FF2B5EF4-FFF2-40B4-BE49-F238E27FC236}">
                <a16:creationId xmlns:a16="http://schemas.microsoft.com/office/drawing/2014/main" id="{8370BB1B-01C6-4FFB-AFC8-1B81D5E21EC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5800" y="1364933"/>
            <a:ext cx="6858000" cy="3823333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2872398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88500-3CF8-4097-8DEC-19D4A816C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3920" y="566394"/>
            <a:ext cx="10058400" cy="13716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Prior to the workshop…..</a:t>
            </a:r>
          </a:p>
        </p:txBody>
      </p:sp>
      <p:pic>
        <p:nvPicPr>
          <p:cNvPr id="6" name="Content Placeholder 5" descr="Young man with the laptop">
            <a:extLst>
              <a:ext uri="{FF2B5EF4-FFF2-40B4-BE49-F238E27FC236}">
                <a16:creationId xmlns:a16="http://schemas.microsoft.com/office/drawing/2014/main" id="{B1DE2944-CBE6-437E-B09B-0F786EE86F2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56" r="4" b="6081"/>
          <a:stretch/>
        </p:blipFill>
        <p:spPr>
          <a:xfrm>
            <a:off x="1066800" y="2103120"/>
            <a:ext cx="4663440" cy="3749040"/>
          </a:xfrm>
          <a:prstGeom prst="rect">
            <a:avLst/>
          </a:prstGeom>
          <a:noFill/>
        </p:spPr>
      </p:pic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D2A7D9C9-44A9-4426-88FF-AAD1CA8514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1706078"/>
            <a:ext cx="5476407" cy="3749040"/>
          </a:xfr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indent="0" algn="r">
              <a:spcBef>
                <a:spcPts val="900"/>
              </a:spcBef>
              <a:buClr>
                <a:schemeClr val="accent1"/>
              </a:buClr>
              <a:buNone/>
            </a:pPr>
            <a:r>
              <a:rPr lang="en-US" sz="4400" dirty="0"/>
              <a:t>…read ‘</a:t>
            </a:r>
            <a:r>
              <a:rPr lang="en-US" sz="4400" i="1" dirty="0"/>
              <a:t>IP for Growth’ </a:t>
            </a:r>
            <a:r>
              <a:rPr lang="en-US" sz="4400" dirty="0"/>
              <a:t>at joeomahoney.com</a:t>
            </a:r>
          </a:p>
          <a:p>
            <a:pPr marL="0" indent="0" algn="r">
              <a:spcBef>
                <a:spcPts val="900"/>
              </a:spcBef>
              <a:buClr>
                <a:schemeClr val="accent1"/>
              </a:buClr>
              <a:buNone/>
            </a:pPr>
            <a:endParaRPr lang="en-US" sz="4400" dirty="0"/>
          </a:p>
          <a:p>
            <a:pPr marL="0" indent="0" algn="r">
              <a:spcBef>
                <a:spcPts val="900"/>
              </a:spcBef>
              <a:buClr>
                <a:schemeClr val="accent1"/>
              </a:buClr>
              <a:buNone/>
            </a:pPr>
            <a:r>
              <a:rPr lang="en-US" sz="4400" dirty="0"/>
              <a:t>…all to read market research, UVP &amp; strategy</a:t>
            </a:r>
          </a:p>
        </p:txBody>
      </p:sp>
    </p:spTree>
    <p:extLst>
      <p:ext uri="{BB962C8B-B14F-4D97-AF65-F5344CB8AC3E}">
        <p14:creationId xmlns:p14="http://schemas.microsoft.com/office/powerpoint/2010/main" val="31213897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itle 1">
            <a:extLst>
              <a:ext uri="{FF2B5EF4-FFF2-40B4-BE49-F238E27FC236}">
                <a16:creationId xmlns:a16="http://schemas.microsoft.com/office/drawing/2014/main" id="{DCA4E5EE-D086-4BE7-A11C-00F053409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</p:spPr>
        <p:txBody>
          <a:bodyPr>
            <a:normAutofit/>
          </a:bodyPr>
          <a:lstStyle/>
          <a:p>
            <a:pPr algn="ctr"/>
            <a:r>
              <a:rPr lang="en-US" sz="7200" cap="small" dirty="0"/>
              <a:t>Exercises</a:t>
            </a:r>
          </a:p>
        </p:txBody>
      </p:sp>
      <p:pic>
        <p:nvPicPr>
          <p:cNvPr id="3074" name="Picture 2" descr="15 Techniques of Brainstorming for More Effective Sessions - nTask">
            <a:extLst>
              <a:ext uri="{FF2B5EF4-FFF2-40B4-BE49-F238E27FC236}">
                <a16:creationId xmlns:a16="http://schemas.microsoft.com/office/drawing/2014/main" id="{D98D898F-C3ED-4397-A93B-5EE035BBBD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800" y="2368296"/>
            <a:ext cx="10058400" cy="3319272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21155171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19FE96-1E9C-4211-9FEE-34A5A041A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5102" y="218999"/>
            <a:ext cx="9100871" cy="1325563"/>
          </a:xfrm>
        </p:spPr>
        <p:txBody>
          <a:bodyPr>
            <a:normAutofit/>
          </a:bodyPr>
          <a:lstStyle/>
          <a:p>
            <a:r>
              <a:rPr lang="en-GB" dirty="0"/>
              <a:t>A. IP Priorities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72B4D3-477D-4993-9636-4D66463D4C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3959" y="1724029"/>
            <a:ext cx="9845386" cy="4815320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07000"/>
              </a:lnSpc>
              <a:buFont typeface="+mj-lt"/>
              <a:buAutoNum type="arabicPeriod"/>
            </a:pPr>
            <a:r>
              <a:rPr lang="en-GB" sz="2300" dirty="0">
                <a:ea typeface="Calibri" panose="020F0502020204030204" pitchFamily="34" charset="0"/>
                <a:cs typeface="Times New Roman" panose="02020603050405020304" pitchFamily="18" charset="0"/>
              </a:rPr>
              <a:t>Focus on either internal processes OR external clients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eriod"/>
            </a:pPr>
            <a:r>
              <a:rPr lang="en-GB" sz="2300" dirty="0">
                <a:ea typeface="Calibri" panose="020F0502020204030204" pitchFamily="34" charset="0"/>
                <a:cs typeface="Times New Roman" panose="02020603050405020304" pitchFamily="18" charset="0"/>
              </a:rPr>
              <a:t>Identify key priorities for improvement &amp; innovation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eriod"/>
            </a:pPr>
            <a:r>
              <a:rPr lang="en-GB" sz="2300" dirty="0">
                <a:ea typeface="Calibri" panose="020F0502020204030204" pitchFamily="34" charset="0"/>
                <a:cs typeface="Times New Roman" panose="02020603050405020304" pitchFamily="18" charset="0"/>
              </a:rPr>
              <a:t>Brainstorm ideas for new IP </a:t>
            </a:r>
            <a:r>
              <a:rPr lang="en-GB" sz="2300" i="1" dirty="0">
                <a:ea typeface="Calibri" panose="020F0502020204030204" pitchFamily="34" charset="0"/>
                <a:cs typeface="Times New Roman" panose="02020603050405020304" pitchFamily="18" charset="0"/>
              </a:rPr>
              <a:t>needs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eriod"/>
            </a:pPr>
            <a:r>
              <a:rPr lang="en-GB" sz="2300" dirty="0">
                <a:ea typeface="Calibri" panose="020F0502020204030204" pitchFamily="34" charset="0"/>
                <a:cs typeface="Times New Roman" panose="02020603050405020304" pitchFamily="18" charset="0"/>
              </a:rPr>
              <a:t>Prioritise by benefit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eriod"/>
            </a:pPr>
            <a:r>
              <a:rPr lang="en-GB" sz="2300" dirty="0">
                <a:ea typeface="Calibri" panose="020F0502020204030204" pitchFamily="34" charset="0"/>
                <a:cs typeface="Times New Roman" panose="02020603050405020304" pitchFamily="18" charset="0"/>
              </a:rPr>
              <a:t>Brainstorm ideas for new IP </a:t>
            </a:r>
            <a:r>
              <a:rPr lang="en-GB" sz="2300" i="1" dirty="0">
                <a:ea typeface="Calibri" panose="020F0502020204030204" pitchFamily="34" charset="0"/>
                <a:cs typeface="Times New Roman" panose="02020603050405020304" pitchFamily="18" charset="0"/>
              </a:rPr>
              <a:t>solutions. </a:t>
            </a:r>
            <a:r>
              <a:rPr lang="en-GB" sz="2300" dirty="0">
                <a:ea typeface="Calibri" panose="020F0502020204030204" pitchFamily="34" charset="0"/>
                <a:cs typeface="Times New Roman" panose="02020603050405020304" pitchFamily="18" charset="0"/>
              </a:rPr>
              <a:t>Use slide B. for ideas (keep simple initially)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eriod"/>
            </a:pPr>
            <a:r>
              <a:rPr lang="en-GB" sz="2300" dirty="0">
                <a:ea typeface="Calibri" panose="020F0502020204030204" pitchFamily="34" charset="0"/>
                <a:cs typeface="Times New Roman" panose="02020603050405020304" pitchFamily="18" charset="0"/>
              </a:rPr>
              <a:t>Score by cost (-), cross-selling opportunity &amp; coherence with strategy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eriod"/>
            </a:pPr>
            <a:r>
              <a:rPr lang="en-GB" sz="2300" dirty="0">
                <a:ea typeface="Calibri" panose="020F0502020204030204" pitchFamily="34" charset="0"/>
                <a:cs typeface="Times New Roman" panose="02020603050405020304" pitchFamily="18" charset="0"/>
              </a:rPr>
              <a:t>Prioritise ideas, assign owner &amp; deadlines.</a:t>
            </a:r>
          </a:p>
        </p:txBody>
      </p:sp>
    </p:spTree>
    <p:extLst>
      <p:ext uri="{BB962C8B-B14F-4D97-AF65-F5344CB8AC3E}">
        <p14:creationId xmlns:p14="http://schemas.microsoft.com/office/powerpoint/2010/main" val="34263163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9195D3-4BA6-4C8C-9F44-7090BFADF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168" y="257279"/>
            <a:ext cx="11301464" cy="1371600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B. How might these help with the IP?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6A3555-AF8F-4DFC-A8C8-8E1C0AFA26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3959" y="1724029"/>
            <a:ext cx="3169516" cy="2705096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Templates &amp; tools 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Process or method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Peer group network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Expert group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Accreditation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Simulation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Li</a:t>
            </a:r>
            <a:r>
              <a:rPr lang="en-GB" sz="2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cencing</a:t>
            </a:r>
            <a:endParaRPr lang="en-GB" sz="2600" dirty="0">
              <a:solidFill>
                <a:schemeClr val="tx1">
                  <a:lumMod val="85000"/>
                  <a:lumOff val="15000"/>
                </a:schemeClr>
              </a:solidFill>
              <a:latin typeface="Garamond" panose="02020404030301010803" pitchFamily="18" charset="0"/>
            </a:endParaRPr>
          </a:p>
          <a:p>
            <a:pPr>
              <a:lnSpc>
                <a:spcPct val="120000"/>
              </a:lnSpc>
            </a:pPr>
            <a:endParaRPr lang="en-GB" sz="2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3E2DBD-E8D5-48FE-B794-EB8AA51D0EFB}"/>
              </a:ext>
            </a:extLst>
          </p:cNvPr>
          <p:cNvSpPr txBox="1"/>
          <p:nvPr/>
        </p:nvSpPr>
        <p:spPr>
          <a:xfrm>
            <a:off x="6523186" y="1724030"/>
            <a:ext cx="3904382" cy="41908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Database access</a:t>
            </a:r>
          </a:p>
          <a:p>
            <a:pPr marL="457200" indent="-4572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Research reports</a:t>
            </a:r>
          </a:p>
          <a:p>
            <a:pPr marL="457200" indent="-4572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Benchmarking/maturity</a:t>
            </a:r>
          </a:p>
          <a:p>
            <a:pPr marL="457200" indent="-4572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Video Course </a:t>
            </a:r>
          </a:p>
          <a:p>
            <a:pPr marL="457200" indent="-4572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Apps/Software</a:t>
            </a:r>
          </a:p>
          <a:p>
            <a:pPr marL="457200" indent="-4572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Games</a:t>
            </a:r>
          </a:p>
          <a:p>
            <a:pPr marL="457200" indent="-4572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Research report / survey</a:t>
            </a:r>
          </a:p>
          <a:p>
            <a:pPr marL="457200" indent="-4572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Garamond" panose="02020404030301010803" pitchFamily="18" charset="0"/>
              </a:rPr>
              <a:t>Franchising </a:t>
            </a:r>
          </a:p>
        </p:txBody>
      </p:sp>
    </p:spTree>
    <p:extLst>
      <p:ext uri="{BB962C8B-B14F-4D97-AF65-F5344CB8AC3E}">
        <p14:creationId xmlns:p14="http://schemas.microsoft.com/office/powerpoint/2010/main" val="2402937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19FE96-1E9C-4211-9FEE-34A5A041A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5102" y="218999"/>
            <a:ext cx="9797225" cy="1609801"/>
          </a:xfrm>
        </p:spPr>
        <p:txBody>
          <a:bodyPr>
            <a:normAutofit/>
          </a:bodyPr>
          <a:lstStyle/>
          <a:p>
            <a:r>
              <a:rPr lang="en-GB" dirty="0"/>
              <a:t>C. Productize a Service (simple version)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72B4D3-477D-4993-9636-4D66463D4C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3959" y="1724029"/>
            <a:ext cx="9402041" cy="4815320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07000"/>
              </a:lnSpc>
              <a:buFont typeface="+mj-lt"/>
              <a:buAutoNum type="arabicPeriod"/>
            </a:pPr>
            <a:r>
              <a:rPr lang="en-GB" sz="2300" dirty="0">
                <a:ea typeface="Calibri" panose="020F0502020204030204" pitchFamily="34" charset="0"/>
                <a:cs typeface="Times New Roman" panose="02020603050405020304" pitchFamily="18" charset="0"/>
              </a:rPr>
              <a:t>Capture commonly used tacit knowledge + create more if needed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eriod"/>
            </a:pPr>
            <a:r>
              <a:rPr lang="en-GB" sz="2300" dirty="0">
                <a:ea typeface="Calibri" panose="020F0502020204030204" pitchFamily="34" charset="0"/>
                <a:cs typeface="Times New Roman" panose="02020603050405020304" pitchFamily="18" charset="0"/>
              </a:rPr>
              <a:t>Abstract and categorise into simple categories </a:t>
            </a:r>
            <a:r>
              <a:rPr lang="en-GB" sz="2300" dirty="0"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GB" sz="2300" dirty="0">
                <a:ea typeface="Calibri" panose="020F0502020204030204" pitchFamily="34" charset="0"/>
                <a:cs typeface="Times New Roman" panose="02020603050405020304" pitchFamily="18" charset="0"/>
              </a:rPr>
              <a:t> break down further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eriod"/>
            </a:pPr>
            <a:r>
              <a:rPr lang="en-GB" sz="2300" dirty="0">
                <a:ea typeface="Calibri" panose="020F0502020204030204" pitchFamily="34" charset="0"/>
                <a:cs typeface="Times New Roman" panose="02020603050405020304" pitchFamily="18" charset="0"/>
              </a:rPr>
              <a:t>Create customer journey / experience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eriod"/>
            </a:pPr>
            <a:r>
              <a:rPr lang="en-GB" sz="2300" dirty="0">
                <a:ea typeface="Calibri" panose="020F0502020204030204" pitchFamily="34" charset="0"/>
                <a:cs typeface="Times New Roman" panose="02020603050405020304" pitchFamily="18" charset="0"/>
              </a:rPr>
              <a:t>Share minimum viable product with client(s) to gain feedback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eriod"/>
            </a:pPr>
            <a:r>
              <a:rPr lang="en-GB" sz="2300" dirty="0">
                <a:ea typeface="Calibri" panose="020F0502020204030204" pitchFamily="34" charset="0"/>
                <a:cs typeface="Times New Roman" panose="02020603050405020304" pitchFamily="18" charset="0"/>
              </a:rPr>
              <a:t>Package &amp; brand consistently with firm &amp; UVP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eriod"/>
            </a:pPr>
            <a:r>
              <a:rPr lang="en-GB" sz="2300" dirty="0">
                <a:ea typeface="Calibri" panose="020F0502020204030204" pitchFamily="34" charset="0"/>
                <a:cs typeface="Times New Roman" panose="02020603050405020304" pitchFamily="18" charset="0"/>
              </a:rPr>
              <a:t>Supplement with added value products (e.g. video/software etc) 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eriod"/>
            </a:pPr>
            <a:r>
              <a:rPr lang="en-GB" sz="2300" dirty="0">
                <a:ea typeface="Calibri" panose="020F0502020204030204" pitchFamily="34" charset="0"/>
                <a:cs typeface="Times New Roman" panose="02020603050405020304" pitchFamily="18" charset="0"/>
              </a:rPr>
              <a:t>Undertake research / writing on the value of your service/product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GB" sz="2300" dirty="0">
                <a:ea typeface="Calibri" panose="020F0502020204030204" pitchFamily="34" charset="0"/>
                <a:cs typeface="Times New Roman" panose="02020603050405020304" pitchFamily="18" charset="0"/>
              </a:rPr>
              <a:t>Outsource, delegate or automate parts of the process where possible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GB" sz="2300" dirty="0">
                <a:ea typeface="Calibri" panose="020F0502020204030204" pitchFamily="34" charset="0"/>
                <a:cs typeface="Times New Roman" panose="02020603050405020304" pitchFamily="18" charset="0"/>
              </a:rPr>
              <a:t>Create processes for improvement</a:t>
            </a:r>
          </a:p>
        </p:txBody>
      </p:sp>
    </p:spTree>
    <p:extLst>
      <p:ext uri="{BB962C8B-B14F-4D97-AF65-F5344CB8AC3E}">
        <p14:creationId xmlns:p14="http://schemas.microsoft.com/office/powerpoint/2010/main" val="23967163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Rectangle 105">
            <a:extLst>
              <a:ext uri="{FF2B5EF4-FFF2-40B4-BE49-F238E27FC236}">
                <a16:creationId xmlns:a16="http://schemas.microsoft.com/office/drawing/2014/main" id="{904DB13E-F722-4ED6-BB00-556651E95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08" name="Rectangle 107">
            <a:extLst>
              <a:ext uri="{FF2B5EF4-FFF2-40B4-BE49-F238E27FC236}">
                <a16:creationId xmlns:a16="http://schemas.microsoft.com/office/drawing/2014/main" id="{1419E3D9-C5FB-41A9-B6D2-DFB210BB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367909BF-1DF7-4ACE-8F58-6CF719BB2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89E8BEDB-0BBC-4F21-9CFB-8530D664C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E26428D7-C6F3-473D-A360-A3F5C3E87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51D6D676-6F2F-4446-9935-2D8D038214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E9BAEA2B-9C25-4B43-8C9A-A9D0C3E9B1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21FC5F3A-7F1A-4EE8-A913-C8E96ACC3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9" name="Rectangle 118">
            <a:extLst>
              <a:ext uri="{FF2B5EF4-FFF2-40B4-BE49-F238E27FC236}">
                <a16:creationId xmlns:a16="http://schemas.microsoft.com/office/drawing/2014/main" id="{420551B3-B4DA-48EE-988C-4FAEAEB5C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Placeholder 9" descr="Laptop and notebook on the table">
            <a:extLst>
              <a:ext uri="{FF2B5EF4-FFF2-40B4-BE49-F238E27FC236}">
                <a16:creationId xmlns:a16="http://schemas.microsoft.com/office/drawing/2014/main" id="{201D9675-DFD6-4198-A186-4B82257CEE9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" y="10"/>
            <a:ext cx="12191982" cy="6857990"/>
          </a:xfrm>
          <a:prstGeom prst="rect">
            <a:avLst/>
          </a:prstGeom>
        </p:spPr>
      </p:pic>
      <p:sp>
        <p:nvSpPr>
          <p:cNvPr id="121" name="Rectangle 120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7329" y="1808532"/>
            <a:ext cx="5452527" cy="3240936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3272" y="1975104"/>
            <a:ext cx="5120640" cy="290779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D4B761-DD6A-43A0-8600-88D390E1E0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76055" y="3990546"/>
            <a:ext cx="4775075" cy="559656"/>
          </a:xfr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3200" spc="80" dirty="0">
                <a:solidFill>
                  <a:schemeClr val="tx1">
                    <a:lumMod val="75000"/>
                  </a:schemeClr>
                </a:solidFill>
              </a:rPr>
              <a:t>joe@consultingmastered.com</a:t>
            </a:r>
          </a:p>
        </p:txBody>
      </p:sp>
      <p:pic>
        <p:nvPicPr>
          <p:cNvPr id="16" name="Picture 15" descr="Text&#10;&#10;Description automatically generated">
            <a:extLst>
              <a:ext uri="{FF2B5EF4-FFF2-40B4-BE49-F238E27FC236}">
                <a16:creationId xmlns:a16="http://schemas.microsoft.com/office/drawing/2014/main" id="{76D850DF-BF2F-4E17-9C98-9348A45DF9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645" y="2346934"/>
            <a:ext cx="4313894" cy="1445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3805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1E94681D-2A4C-4A8D-B9B5-31D440D03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B65ABA3-820C-4D75-9437-9EFA1ADFE1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36BF2FB-90D8-48DB-BD34-D040CDCFF2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8632963-757B-40C2-BB84-FC6107A54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6" name="Picture Placeholder 5" descr="Young man is writing">
            <a:extLst>
              <a:ext uri="{FF2B5EF4-FFF2-40B4-BE49-F238E27FC236}">
                <a16:creationId xmlns:a16="http://schemas.microsoft.com/office/drawing/2014/main" id="{1054C6CA-D723-4A6A-9734-5910A1729B5C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12191998" cy="6857999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2853AE55-7E35-44B0-89F1-3F52B262A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67615" y="253548"/>
            <a:ext cx="5612193" cy="6361598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DBC4BE4D-4B50-4F51-9F85-4B5D60B0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5448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7F5067F-B05A-4CB4-8FEF-12162F4FD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043" y="727626"/>
            <a:ext cx="4602152" cy="17182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5400" b="1" dirty="0">
                <a:solidFill>
                  <a:schemeClr val="bg2">
                    <a:lumMod val="25000"/>
                  </a:schemeClr>
                </a:solidFill>
              </a:rPr>
              <a:t>Agenda</a:t>
            </a:r>
            <a:endParaRPr lang="en-US" sz="48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AD4A91-7AB8-40C3-9C11-950FF5FC7D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1287" y="2538920"/>
            <a:ext cx="5815942" cy="3480066"/>
          </a:xfrm>
        </p:spPr>
        <p:txBody>
          <a:bodyPr vert="horz" lIns="91440" tIns="45720" rIns="91440" bIns="45720" rtlCol="0">
            <a:normAutofit/>
          </a:bodyPr>
          <a:lstStyle/>
          <a:p>
            <a:pPr marL="285750" indent="-285750">
              <a:lnSpc>
                <a:spcPct val="100000"/>
              </a:lnSpc>
              <a:buClr>
                <a:srgbClr val="404040"/>
              </a:buClr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2">
                    <a:lumMod val="25000"/>
                  </a:schemeClr>
                </a:solidFill>
              </a:rPr>
              <a:t>What is IP?</a:t>
            </a:r>
          </a:p>
          <a:p>
            <a:pPr marL="285750" indent="-285750">
              <a:lnSpc>
                <a:spcPct val="100000"/>
              </a:lnSpc>
              <a:buClr>
                <a:srgbClr val="404040"/>
              </a:buClr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2">
                    <a:lumMod val="25000"/>
                  </a:schemeClr>
                </a:solidFill>
              </a:rPr>
              <a:t>IP benefits to firms</a:t>
            </a:r>
          </a:p>
          <a:p>
            <a:pPr marL="285750" indent="-285750">
              <a:lnSpc>
                <a:spcPct val="100000"/>
              </a:lnSpc>
              <a:buClr>
                <a:srgbClr val="404040"/>
              </a:buClr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2">
                    <a:lumMod val="25000"/>
                  </a:schemeClr>
                </a:solidFill>
              </a:rPr>
              <a:t>IP benefits to buyers</a:t>
            </a:r>
          </a:p>
          <a:p>
            <a:pPr marL="285750" indent="-285750">
              <a:lnSpc>
                <a:spcPct val="100000"/>
              </a:lnSpc>
              <a:buClr>
                <a:srgbClr val="404040"/>
              </a:buClr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2">
                    <a:lumMod val="25000"/>
                  </a:schemeClr>
                </a:solidFill>
              </a:rPr>
              <a:t>IP Workshop</a:t>
            </a:r>
          </a:p>
          <a:p>
            <a:pPr>
              <a:lnSpc>
                <a:spcPct val="100000"/>
              </a:lnSpc>
              <a:buClr>
                <a:srgbClr val="404040"/>
              </a:buClr>
            </a:pPr>
            <a:endParaRPr lang="en-US" sz="20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67997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F40FBDA-CEB1-40F0-9AB9-BD9C402D70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pic>
        <p:nvPicPr>
          <p:cNvPr id="4" name="Picture 3" descr="Man in headphones with a laptop">
            <a:extLst>
              <a:ext uri="{FF2B5EF4-FFF2-40B4-BE49-F238E27FC236}">
                <a16:creationId xmlns:a16="http://schemas.microsoft.com/office/drawing/2014/main" id="{ADA04C7C-FE8B-4C2F-BF2E-CBD501A02DF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/>
        </p:blipFill>
        <p:spPr>
          <a:xfrm>
            <a:off x="11" y="11"/>
            <a:ext cx="12191978" cy="685798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344D4FE-ABEF-4230-9E4E-AD5782FC7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noFill/>
          <a:ln w="9525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253F3E-E6E8-4DEE-A6F6-D6A88FD391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69532" y="2091263"/>
            <a:ext cx="8652938" cy="2461504"/>
          </a:xfrm>
        </p:spPr>
        <p:txBody>
          <a:bodyPr>
            <a:normAutofit/>
          </a:bodyPr>
          <a:lstStyle/>
          <a:p>
            <a:r>
              <a:rPr lang="en-US" cap="small" dirty="0"/>
              <a:t>What is IP ?</a:t>
            </a:r>
            <a:endParaRPr lang="ru-RU" cap="small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325F979-D3F9-4926-81B7-7ACCB31A50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9525" cap="sq" cmpd="sng" algn="ctr">
            <a:solidFill>
              <a:schemeClr val="tx1">
                <a:lumMod val="75000"/>
                <a:lumOff val="25000"/>
                <a:alpha val="80000"/>
              </a:schemeClr>
            </a:solidFill>
            <a:prstDash val="solid"/>
            <a:miter lim="800000"/>
          </a:ln>
          <a:effectLst/>
        </p:spPr>
      </p:sp>
    </p:spTree>
    <p:extLst>
      <p:ext uri="{BB962C8B-B14F-4D97-AF65-F5344CB8AC3E}">
        <p14:creationId xmlns:p14="http://schemas.microsoft.com/office/powerpoint/2010/main" val="21555781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E0A7EA-97B5-49BB-87A8-7264A1B81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i="1" dirty="0"/>
              <a:t>C</a:t>
            </a:r>
            <a:r>
              <a:rPr lang="en-GB" i="1" dirty="0">
                <a:effectLst/>
              </a:rPr>
              <a:t>odified knowledge which adds business value</a:t>
            </a:r>
            <a:r>
              <a:rPr lang="en-GB" dirty="0">
                <a:effectLst/>
              </a:rPr>
              <a:t>. </a:t>
            </a:r>
            <a:endParaRPr lang="en-GB" dirty="0"/>
          </a:p>
        </p:txBody>
      </p:sp>
      <p:pic>
        <p:nvPicPr>
          <p:cNvPr id="5122" name="Picture 2" descr="Why Crowdfund Your Book Project? - Tracking Wonder">
            <a:extLst>
              <a:ext uri="{FF2B5EF4-FFF2-40B4-BE49-F238E27FC236}">
                <a16:creationId xmlns:a16="http://schemas.microsoft.com/office/drawing/2014/main" id="{1C42B438-2A13-4A5A-B647-C90345CD3F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43" b="1278"/>
          <a:stretch/>
        </p:blipFill>
        <p:spPr bwMode="auto">
          <a:xfrm>
            <a:off x="1066800" y="2103120"/>
            <a:ext cx="10058400" cy="3849624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2035654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8B812-7C5B-4661-B48C-11A4F7641C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3012F9-2E3C-4A97-8FC8-CED96B0E6D4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222D3BD-96E2-4CCC-B0F0-F159B007AC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8715646"/>
              </p:ext>
            </p:extLst>
          </p:nvPr>
        </p:nvGraphicFramePr>
        <p:xfrm>
          <a:off x="539645" y="374755"/>
          <a:ext cx="11062741" cy="59648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91122">
                  <a:extLst>
                    <a:ext uri="{9D8B030D-6E8A-4147-A177-3AD203B41FA5}">
                      <a16:colId xmlns:a16="http://schemas.microsoft.com/office/drawing/2014/main" val="911015654"/>
                    </a:ext>
                  </a:extLst>
                </a:gridCol>
                <a:gridCol w="2700105">
                  <a:extLst>
                    <a:ext uri="{9D8B030D-6E8A-4147-A177-3AD203B41FA5}">
                      <a16:colId xmlns:a16="http://schemas.microsoft.com/office/drawing/2014/main" val="2147076572"/>
                    </a:ext>
                  </a:extLst>
                </a:gridCol>
                <a:gridCol w="6571514">
                  <a:extLst>
                    <a:ext uri="{9D8B030D-6E8A-4147-A177-3AD203B41FA5}">
                      <a16:colId xmlns:a16="http://schemas.microsoft.com/office/drawing/2014/main" val="1227542301"/>
                    </a:ext>
                  </a:extLst>
                </a:gridCol>
              </a:tblGrid>
              <a:tr h="3373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000" dirty="0">
                          <a:effectLst/>
                        </a:rPr>
                        <a:t> IP Type</a:t>
                      </a:r>
                      <a:endParaRPr lang="en-GB" sz="28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200" dirty="0">
                          <a:effectLst/>
                        </a:rPr>
                        <a:t>What does it enable?</a:t>
                      </a:r>
                      <a:endParaRPr lang="en-GB" sz="22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200" dirty="0">
                          <a:effectLst/>
                        </a:rPr>
                        <a:t>Examples</a:t>
                      </a:r>
                      <a:endParaRPr lang="en-GB" sz="22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53180145"/>
                  </a:ext>
                </a:extLst>
              </a:tr>
              <a:tr h="207842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000" dirty="0">
                          <a:effectLst/>
                        </a:rPr>
                        <a:t>Delivery</a:t>
                      </a:r>
                      <a:endParaRPr lang="en-GB" sz="28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000" b="1" dirty="0">
                          <a:effectLst/>
                        </a:rPr>
                        <a:t>Scaling and standardizing.</a:t>
                      </a:r>
                      <a:endParaRPr lang="en-GB" sz="2800" b="1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84138" indent="0"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000" dirty="0">
                          <a:effectLst/>
                        </a:rPr>
                        <a:t>Peer group networks; Expert groups; Accreditation; Simulation; Licencing; Database access; Research reports; Benchmarking/maturity index; video courses; Apps/Software; Games; Research report/survey; Franchising; Project methodologies; templates; questionnaires; process maps;  </a:t>
                      </a:r>
                      <a:endParaRPr lang="en-GB" sz="28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000" marR="144000" marT="72000" marB="72000" anchor="ctr"/>
                </a:tc>
                <a:extLst>
                  <a:ext uri="{0D108BD9-81ED-4DB2-BD59-A6C34878D82A}">
                    <a16:rowId xmlns:a16="http://schemas.microsoft.com/office/drawing/2014/main" val="3466020740"/>
                  </a:ext>
                </a:extLst>
              </a:tr>
              <a:tr h="24266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000" dirty="0">
                          <a:effectLst/>
                        </a:rPr>
                        <a:t>Operations</a:t>
                      </a:r>
                      <a:endParaRPr lang="en-GB" sz="28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000" b="1" dirty="0">
                          <a:effectLst/>
                        </a:rPr>
                        <a:t>Continuously improved business infrastructure.</a:t>
                      </a:r>
                      <a:endParaRPr lang="en-GB" sz="2800" b="1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000" dirty="0">
                          <a:effectLst/>
                        </a:rPr>
                        <a:t>Knowledge management processes (i.e. capture, storage, improvement, sharing); Business plan; People processes; CRM process; Pricing methods; Resource planning; Sales forecasting; Project management methods/tools; Forecasting process; Business model (e.g. partnerships); CRM processes &amp; data; Contractor relationships database; </a:t>
                      </a:r>
                      <a:endParaRPr lang="en-GB" sz="28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000" marR="144000" marT="72000" marB="72000" anchor="ctr"/>
                </a:tc>
                <a:extLst>
                  <a:ext uri="{0D108BD9-81ED-4DB2-BD59-A6C34878D82A}">
                    <a16:rowId xmlns:a16="http://schemas.microsoft.com/office/drawing/2014/main" val="2881033825"/>
                  </a:ext>
                </a:extLst>
              </a:tr>
              <a:tr h="10337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000" dirty="0">
                          <a:effectLst/>
                        </a:rPr>
                        <a:t>Business Development</a:t>
                      </a:r>
                      <a:endParaRPr lang="en-GB" sz="28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000" b="1" dirty="0">
                          <a:effectLst/>
                        </a:rPr>
                        <a:t>Selling more, dearer, faster, at lower cost to you.</a:t>
                      </a:r>
                      <a:endParaRPr lang="en-GB" sz="2800" b="1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000" dirty="0">
                          <a:effectLst/>
                        </a:rPr>
                        <a:t>Bid management process; Marketing analysis processes; Case studies; Thought leadership practices; Pitch methodologies; Proposal templates.</a:t>
                      </a:r>
                      <a:endParaRPr lang="en-GB" sz="2800" dirty="0">
                        <a:effectLst/>
                        <a:latin typeface="Garamond" panose="020204040303010108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8000" marR="144000" marT="72000" marB="72000" anchor="ctr"/>
                </a:tc>
                <a:extLst>
                  <a:ext uri="{0D108BD9-81ED-4DB2-BD59-A6C34878D82A}">
                    <a16:rowId xmlns:a16="http://schemas.microsoft.com/office/drawing/2014/main" val="12054535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21452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F40FBDA-CEB1-40F0-9AB9-BD9C402D70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pic>
        <p:nvPicPr>
          <p:cNvPr id="4" name="Picture 3" descr="Man in headphones with a laptop">
            <a:extLst>
              <a:ext uri="{FF2B5EF4-FFF2-40B4-BE49-F238E27FC236}">
                <a16:creationId xmlns:a16="http://schemas.microsoft.com/office/drawing/2014/main" id="{ADA04C7C-FE8B-4C2F-BF2E-CBD501A02DF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/>
        </p:blipFill>
        <p:spPr>
          <a:xfrm>
            <a:off x="11" y="11"/>
            <a:ext cx="12191978" cy="685798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344D4FE-ABEF-4230-9E4E-AD5782FC7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07870" y="1267730"/>
            <a:ext cx="9576262" cy="4307950"/>
          </a:xfrm>
          <a:prstGeom prst="rect">
            <a:avLst/>
          </a:prstGeom>
          <a:noFill/>
          <a:ln w="9525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253F3E-E6E8-4DEE-A6F6-D6A88FD391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69532" y="2091263"/>
            <a:ext cx="8652938" cy="2461504"/>
          </a:xfrm>
        </p:spPr>
        <p:txBody>
          <a:bodyPr>
            <a:normAutofit/>
          </a:bodyPr>
          <a:lstStyle/>
          <a:p>
            <a:r>
              <a:rPr lang="en-US" cap="small" dirty="0"/>
              <a:t>IP Benefits to Firms</a:t>
            </a:r>
            <a:endParaRPr lang="ru-RU" cap="small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325F979-D3F9-4926-81B7-7ACCB31A50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9525" cap="sq" cmpd="sng" algn="ctr">
            <a:solidFill>
              <a:schemeClr val="tx1">
                <a:lumMod val="75000"/>
                <a:lumOff val="25000"/>
                <a:alpha val="80000"/>
              </a:schemeClr>
            </a:solidFill>
            <a:prstDash val="solid"/>
            <a:miter lim="800000"/>
          </a:ln>
          <a:effectLst/>
        </p:spPr>
      </p:sp>
    </p:spTree>
    <p:extLst>
      <p:ext uri="{BB962C8B-B14F-4D97-AF65-F5344CB8AC3E}">
        <p14:creationId xmlns:p14="http://schemas.microsoft.com/office/powerpoint/2010/main" val="5369830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88500-3CF8-4097-8DEC-19D4A816C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Lorem Ipsum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E88F70F9-BF03-458B-85E9-14F5321281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pPr marL="216000" indent="-2160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marL="216000" indent="-2160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Nunc viverra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imperdiet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enim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.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Fusce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 est.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Vivamus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 a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tellus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.</a:t>
            </a:r>
          </a:p>
          <a:p>
            <a:pPr marL="216000" indent="-216000">
              <a:lnSpc>
                <a:spcPct val="9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Pellentesque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 habitant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morbi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tristique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senectus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 et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netus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 et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malesuada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 fames ac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turpis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egestas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. Proin pharetra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nonummy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pede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.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Mauris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 et </a:t>
            </a:r>
            <a:r>
              <a:rPr lang="en-US" dirty="0" err="1">
                <a:solidFill>
                  <a:schemeClr val="tx1">
                    <a:lumMod val="95000"/>
                  </a:schemeClr>
                </a:solidFill>
              </a:rPr>
              <a:t>orci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0" name="Picture Placeholder 19" descr="People with laptops">
            <a:extLst>
              <a:ext uri="{FF2B5EF4-FFF2-40B4-BE49-F238E27FC236}">
                <a16:creationId xmlns:a16="http://schemas.microsoft.com/office/drawing/2014/main" id="{207ED264-415A-4EAC-861D-E08C035154A9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C82A947-78B6-4880-A81D-DE7E16BC677A}"/>
              </a:ext>
            </a:extLst>
          </p:cNvPr>
          <p:cNvSpPr/>
          <p:nvPr/>
        </p:nvSpPr>
        <p:spPr>
          <a:xfrm>
            <a:off x="1629156" y="956306"/>
            <a:ext cx="8933688" cy="5044612"/>
          </a:xfrm>
          <a:prstGeom prst="rect">
            <a:avLst/>
          </a:prstGeom>
          <a:ln w="161925" cmpd="thickThin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F710697-D43A-4286-A5CA-BA4241CDA894}"/>
              </a:ext>
            </a:extLst>
          </p:cNvPr>
          <p:cNvSpPr txBox="1"/>
          <p:nvPr/>
        </p:nvSpPr>
        <p:spPr>
          <a:xfrm>
            <a:off x="1629156" y="1071811"/>
            <a:ext cx="8933688" cy="4619854"/>
          </a:xfrm>
          <a:prstGeom prst="rect">
            <a:avLst/>
          </a:prstGeom>
          <a:noFill/>
        </p:spPr>
        <p:txBody>
          <a:bodyPr wrap="square" lIns="360000" rtlCol="0">
            <a:spAutoFit/>
          </a:bodyPr>
          <a:lstStyle/>
          <a:p>
            <a:pPr algn="ctr"/>
            <a:r>
              <a:rPr lang="en-GB" sz="4400" b="1" cap="small" dirty="0"/>
              <a:t>Firm benefits of IP</a:t>
            </a:r>
          </a:p>
          <a:p>
            <a:pPr marL="285750" indent="-285750" algn="just">
              <a:lnSpc>
                <a:spcPct val="107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Leverage </a:t>
            </a:r>
          </a:p>
          <a:p>
            <a:pPr marL="285750" indent="-285750" algn="just">
              <a:lnSpc>
                <a:spcPct val="107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Differentiation</a:t>
            </a:r>
          </a:p>
          <a:p>
            <a:pPr marL="285750" indent="-285750" algn="just">
              <a:lnSpc>
                <a:spcPct val="107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Increased conversion &amp; stickiness</a:t>
            </a:r>
          </a:p>
          <a:p>
            <a:pPr marL="285750" indent="-285750" algn="just">
              <a:lnSpc>
                <a:spcPct val="107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More consistent delivery </a:t>
            </a:r>
          </a:p>
          <a:p>
            <a:pPr marL="285750" indent="-285750" algn="just">
              <a:lnSpc>
                <a:spcPct val="107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GB" sz="3200" dirty="0">
                <a:effectLst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etter training </a:t>
            </a:r>
          </a:p>
          <a:p>
            <a:pPr marL="285750" indent="-285750" algn="just">
              <a:lnSpc>
                <a:spcPct val="107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Attracting talent</a:t>
            </a:r>
          </a:p>
        </p:txBody>
      </p:sp>
    </p:spTree>
    <p:extLst>
      <p:ext uri="{BB962C8B-B14F-4D97-AF65-F5344CB8AC3E}">
        <p14:creationId xmlns:p14="http://schemas.microsoft.com/office/powerpoint/2010/main" val="985813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" name="Rectangle 47">
            <a:extLst>
              <a:ext uri="{FF2B5EF4-FFF2-40B4-BE49-F238E27FC236}">
                <a16:creationId xmlns:a16="http://schemas.microsoft.com/office/drawing/2014/main" id="{1E94681D-2A4C-4A8D-B9B5-31D440D03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B65ABA3-820C-4D75-9437-9EFA1ADFE1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036BF2FB-90D8-48DB-BD34-D040CDCFF2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pic>
        <p:nvPicPr>
          <p:cNvPr id="6" name="Content Placeholder 5" descr="Students group">
            <a:extLst>
              <a:ext uri="{FF2B5EF4-FFF2-40B4-BE49-F238E27FC236}">
                <a16:creationId xmlns:a16="http://schemas.microsoft.com/office/drawing/2014/main" id="{B1DE2944-CBE6-437E-B09B-0F786EE86F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" y="10"/>
            <a:ext cx="12191982" cy="6857990"/>
          </a:xfrm>
          <a:prstGeom prst="rect">
            <a:avLst/>
          </a:prstGeom>
          <a:noFill/>
        </p:spPr>
      </p:pic>
      <p:sp>
        <p:nvSpPr>
          <p:cNvPr id="54" name="Rectangle 53">
            <a:extLst>
              <a:ext uri="{FF2B5EF4-FFF2-40B4-BE49-F238E27FC236}">
                <a16:creationId xmlns:a16="http://schemas.microsoft.com/office/drawing/2014/main" id="{CD64F326-929E-45E2-B54D-DC7E172077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0224" y="941695"/>
            <a:ext cx="5452527" cy="497461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7BFCDFD7-7B3B-4ED9-B533-34D0B37244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56167" y="1106424"/>
            <a:ext cx="5120640" cy="464515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E88500-3CF8-4097-8DEC-19D4A816C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0846" y="2613513"/>
            <a:ext cx="4633416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50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Only 20-30% of firms clearly communicate the value of their IP</a:t>
            </a:r>
          </a:p>
        </p:txBody>
      </p:sp>
    </p:spTree>
    <p:extLst>
      <p:ext uri="{BB962C8B-B14F-4D97-AF65-F5344CB8AC3E}">
        <p14:creationId xmlns:p14="http://schemas.microsoft.com/office/powerpoint/2010/main" val="14564420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">
      <a:dk1>
        <a:srgbClr val="000000"/>
      </a:dk1>
      <a:lt1>
        <a:srgbClr val="FFFFFF"/>
      </a:lt1>
      <a:dk2>
        <a:srgbClr val="41242D"/>
      </a:dk2>
      <a:lt2>
        <a:srgbClr val="E2E2E8"/>
      </a:lt2>
      <a:accent1>
        <a:srgbClr val="A5A27D"/>
      </a:accent1>
      <a:accent2>
        <a:srgbClr val="B79A7A"/>
      </a:accent2>
      <a:accent3>
        <a:srgbClr val="C2948F"/>
      </a:accent3>
      <a:accent4>
        <a:srgbClr val="BA7F91"/>
      </a:accent4>
      <a:accent5>
        <a:srgbClr val="C390B5"/>
      </a:accent5>
      <a:accent6>
        <a:srgbClr val="B17FBA"/>
      </a:accent6>
      <a:hlink>
        <a:srgbClr val="6D71B0"/>
      </a:hlink>
      <a:folHlink>
        <a:srgbClr val="7F7F7F"/>
      </a:folHlink>
    </a:clrScheme>
    <a:fontScheme name="Savon">
      <a:maj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lassic-Corporate_Teach a Course_04_Win32_MO - v4" id="{2AE1B83A-9721-4EF8-B275-2624D019C8C0}" vid="{8CDF83C5-BCF3-42CE-9DDC-151D6253CC4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fa6e671f1cd7e4d96ff9652be322dd5e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4e2496f70b101db0b8013f30a071bbf7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B96A612-58F4-4E9A-9665-3987CC3AC4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F5E4A76-0180-4CD0-B081-82F74A336136}">
  <ds:schemaRefs>
    <ds:schemaRef ds:uri="http://www.w3.org/XML/1998/namespace"/>
    <ds:schemaRef ds:uri="http://purl.org/dc/elements/1.1/"/>
    <ds:schemaRef ds:uri="http://schemas.microsoft.com/office/2006/documentManagement/types"/>
    <ds:schemaRef ds:uri="71af3243-3dd4-4a8d-8c0d-dd76da1f02a5"/>
    <ds:schemaRef ds:uri="http://schemas.microsoft.com/office/2006/metadata/properties"/>
    <ds:schemaRef ds:uri="http://schemas.openxmlformats.org/package/2006/metadata/core-properties"/>
    <ds:schemaRef ds:uri="16c05727-aa75-4e4a-9b5f-8a80a1165891"/>
    <ds:schemaRef ds:uri="http://purl.org/dc/dcmitype/"/>
    <ds:schemaRef ds:uri="http://schemas.microsoft.com/office/infopath/2007/PartnerControl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41243E30-12F4-4BE3-B27D-23AB115E9D1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3726</TotalTime>
  <Words>904</Words>
  <Application>Microsoft Office PowerPoint</Application>
  <PresentationFormat>Widescreen</PresentationFormat>
  <Paragraphs>149</Paragraphs>
  <Slides>24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Arial</vt:lpstr>
      <vt:lpstr>Calibri</vt:lpstr>
      <vt:lpstr>Garamond</vt:lpstr>
      <vt:lpstr>SavonVTI</vt:lpstr>
      <vt:lpstr>IP for Consultancies</vt:lpstr>
      <vt:lpstr>Prior to the workshop…..</vt:lpstr>
      <vt:lpstr>Agenda</vt:lpstr>
      <vt:lpstr>What is IP ?</vt:lpstr>
      <vt:lpstr>Codified knowledge which adds business value. </vt:lpstr>
      <vt:lpstr>PowerPoint Presentation</vt:lpstr>
      <vt:lpstr>IP Benefits to Firms</vt:lpstr>
      <vt:lpstr>Lorem Ipsum</vt:lpstr>
      <vt:lpstr>Only 20-30% of firms clearly communicate the value of their IP</vt:lpstr>
      <vt:lpstr>IP Benefits to Buyers</vt:lpstr>
      <vt:lpstr>Lorem Ipsum</vt:lpstr>
      <vt:lpstr>IP Examples</vt:lpstr>
      <vt:lpstr>Buyers Preferences for IP</vt:lpstr>
      <vt:lpstr>IP Workshop</vt:lpstr>
      <vt:lpstr>Workshop</vt:lpstr>
      <vt:lpstr>IP Strategy</vt:lpstr>
      <vt:lpstr>IP Categories</vt:lpstr>
      <vt:lpstr>IP Management</vt:lpstr>
      <vt:lpstr>IP Creation</vt:lpstr>
      <vt:lpstr>Exercises</vt:lpstr>
      <vt:lpstr>A. IP Priorities</vt:lpstr>
      <vt:lpstr>B. How might these help with the IP?</vt:lpstr>
      <vt:lpstr>C. Productize a Service (simple version)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IP for Consultancies</dc:title>
  <dc:creator>Joseph O'Mahoney</dc:creator>
  <cp:lastModifiedBy>Joseph O'Mahoney</cp:lastModifiedBy>
  <cp:revision>10</cp:revision>
  <dcterms:created xsi:type="dcterms:W3CDTF">2021-01-09T16:45:05Z</dcterms:created>
  <dcterms:modified xsi:type="dcterms:W3CDTF">2021-02-25T11:42:24Z</dcterms:modified>
</cp:coreProperties>
</file>