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1" r:id="rId4"/>
    <p:sldId id="279" r:id="rId5"/>
    <p:sldId id="278" r:id="rId6"/>
    <p:sldId id="277" r:id="rId7"/>
    <p:sldId id="273" r:id="rId8"/>
    <p:sldId id="276" r:id="rId9"/>
    <p:sldId id="259" r:id="rId10"/>
    <p:sldId id="272" r:id="rId11"/>
    <p:sldId id="263" r:id="rId12"/>
    <p:sldId id="265" r:id="rId13"/>
    <p:sldId id="274" r:id="rId14"/>
    <p:sldId id="262" r:id="rId15"/>
    <p:sldId id="266" r:id="rId16"/>
    <p:sldId id="275" r:id="rId17"/>
    <p:sldId id="264" r:id="rId18"/>
    <p:sldId id="267" r:id="rId19"/>
    <p:sldId id="269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morant Garamond Bold" panose="020B0604020202020204" charset="0"/>
      <p:regular r:id="rId25"/>
    </p:embeddedFont>
    <p:embeddedFont>
      <p:font typeface="Cormorant Garamond Medium" panose="020B0604020202020204" charset="0"/>
      <p:regular r:id="rId26"/>
    </p:embeddedFont>
    <p:embeddedFont>
      <p:font typeface="Garamond" panose="02020404030301010803" pitchFamily="18" charset="0"/>
      <p:regular r:id="rId27"/>
      <p:bold r:id="rId28"/>
      <p:italic r:id="rId29"/>
    </p:embeddedFont>
    <p:embeddedFont>
      <p:font typeface="Playfair Display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1000" autoAdjust="0"/>
  </p:normalViewPr>
  <p:slideViewPr>
    <p:cSldViewPr>
      <p:cViewPr varScale="1">
        <p:scale>
          <a:sx n="37" d="100"/>
          <a:sy n="37" d="100"/>
        </p:scale>
        <p:origin x="98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-1019027" y="2790010"/>
            <a:ext cx="4716546" cy="58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6000" spc="352" dirty="0">
                <a:solidFill>
                  <a:srgbClr val="A6A6A6"/>
                </a:solidFill>
                <a:latin typeface="Cormorant Garamond Medium"/>
              </a:rPr>
              <a:t>Workshop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4667" r="32410"/>
          <a:stretch>
            <a:fillRect/>
          </a:stretch>
        </p:blipFill>
        <p:spPr>
          <a:xfrm>
            <a:off x="12115800" y="-48185"/>
            <a:ext cx="6172200" cy="10383369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2554527" y="1626651"/>
            <a:ext cx="12201324" cy="8012649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AutoShape 5"/>
          <p:cNvSpPr/>
          <p:nvPr/>
        </p:nvSpPr>
        <p:spPr>
          <a:xfrm>
            <a:off x="1229905" y="5539830"/>
            <a:ext cx="62713" cy="4715555"/>
          </a:xfrm>
          <a:prstGeom prst="rect">
            <a:avLst/>
          </a:prstGeom>
          <a:solidFill>
            <a:srgbClr val="A6A6A6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24514" t="24480" r="23063" b="23725"/>
          <a:stretch>
            <a:fillRect/>
          </a:stretch>
        </p:blipFill>
        <p:spPr>
          <a:xfrm>
            <a:off x="2554527" y="1656777"/>
            <a:ext cx="2567365" cy="253661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967527" y="4417974"/>
            <a:ext cx="11586673" cy="5051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67"/>
              </a:lnSpc>
            </a:pPr>
            <a:r>
              <a:rPr lang="en-US" sz="8000" dirty="0">
                <a:solidFill>
                  <a:srgbClr val="F4F8F3"/>
                </a:solidFill>
                <a:latin typeface="Garamond" panose="02020404030301010803" pitchFamily="18" charset="0"/>
              </a:rPr>
              <a:t>Service Strategy &amp; Planning Workshop for Consultancies</a:t>
            </a:r>
          </a:p>
          <a:p>
            <a:pPr>
              <a:lnSpc>
                <a:spcPts val="10067"/>
              </a:lnSpc>
            </a:pPr>
            <a:endParaRPr lang="en-US" sz="8000" dirty="0">
              <a:solidFill>
                <a:srgbClr val="F4F8F3"/>
              </a:solidFill>
              <a:latin typeface="Garamond" panose="02020404030301010803" pitchFamily="18" charset="0"/>
            </a:endParaRPr>
          </a:p>
          <a:p>
            <a:pPr algn="r">
              <a:lnSpc>
                <a:spcPts val="10067"/>
              </a:lnSpc>
            </a:pPr>
            <a:r>
              <a:rPr lang="en-US" sz="5400" dirty="0">
                <a:solidFill>
                  <a:srgbClr val="F4F8F3"/>
                </a:solidFill>
                <a:latin typeface="Garamond" panose="02020404030301010803" pitchFamily="18" charset="0"/>
              </a:rPr>
              <a:t>Prof. Joe O’Mahoney</a:t>
            </a:r>
            <a:endParaRPr lang="en-US" sz="4800" dirty="0">
              <a:solidFill>
                <a:srgbClr val="F4F8F3"/>
              </a:solidFill>
              <a:latin typeface="Garamond" panose="020204040303010108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3202" y="7186772"/>
            <a:ext cx="18554404" cy="3100228"/>
          </a:xfrm>
          <a:prstGeom prst="rect">
            <a:avLst/>
          </a:prstGeom>
          <a:solidFill>
            <a:srgbClr val="F4F8F3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7" name="AutoShape 7"/>
          <p:cNvSpPr/>
          <p:nvPr/>
        </p:nvSpPr>
        <p:spPr>
          <a:xfrm rot="-5400000" flipH="1">
            <a:off x="1746590" y="6747162"/>
            <a:ext cx="352528" cy="4112112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11" name="TextBox 11"/>
          <p:cNvSpPr txBox="1"/>
          <p:nvPr/>
        </p:nvSpPr>
        <p:spPr>
          <a:xfrm>
            <a:off x="5403790" y="8395725"/>
            <a:ext cx="1205527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small" spc="20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Five </a:t>
            </a:r>
            <a:r>
              <a:rPr lang="en-US" sz="8000" cap="small" spc="200" dirty="0">
                <a:solidFill>
                  <a:srgbClr val="404040"/>
                </a:solidFill>
                <a:latin typeface="Cormorant Garamond Bold"/>
              </a:rPr>
              <a:t>S</a:t>
            </a:r>
            <a:r>
              <a:rPr kumimoji="0" lang="en-US" sz="8000" b="0" i="0" u="none" strike="noStrike" kern="1200" cap="small" spc="20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tep Workshop</a:t>
            </a:r>
          </a:p>
        </p:txBody>
      </p:sp>
      <p:pic>
        <p:nvPicPr>
          <p:cNvPr id="1026" name="Picture 2" descr="What is workshop ?">
            <a:extLst>
              <a:ext uri="{FF2B5EF4-FFF2-40B4-BE49-F238E27FC236}">
                <a16:creationId xmlns:a16="http://schemas.microsoft.com/office/drawing/2014/main" id="{FE710EFF-32A0-497E-A23E-25CBE65F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40" y="800100"/>
            <a:ext cx="89535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4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11547" y="3889059"/>
            <a:ext cx="13793440" cy="3388041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8458" r="4918"/>
          <a:stretch>
            <a:fillRect/>
          </a:stretch>
        </p:blipFill>
        <p:spPr>
          <a:xfrm>
            <a:off x="-303236" y="1057039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7" name="TextBox 7"/>
          <p:cNvSpPr txBox="1"/>
          <p:nvPr/>
        </p:nvSpPr>
        <p:spPr>
          <a:xfrm>
            <a:off x="7330145" y="5448300"/>
            <a:ext cx="9341490" cy="6009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5400" spc="480" dirty="0">
                <a:solidFill>
                  <a:srgbClr val="F4F8F3"/>
                </a:solidFill>
                <a:latin typeface="Cormorant Garamond Bold"/>
              </a:rPr>
              <a:t>1. SERVICE STRATEGY 101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C6A38E-94CF-4EFD-9B41-69B399B20CEC}"/>
              </a:ext>
            </a:extLst>
          </p:cNvPr>
          <p:cNvSpPr txBox="1"/>
          <p:nvPr/>
        </p:nvSpPr>
        <p:spPr>
          <a:xfrm>
            <a:off x="643049" y="800100"/>
            <a:ext cx="17181347" cy="7443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SERVICES THAT MAXIMISE PROFITS</a:t>
            </a:r>
            <a:endParaRPr kumimoji="0" lang="en-US" sz="6000" b="0" i="0" u="none" strike="noStrike" kern="1200" cap="none" spc="480" normalizeH="0" baseline="0" noProof="0" dirty="0">
              <a:ln>
                <a:noFill/>
              </a:ln>
              <a:solidFill>
                <a:srgbClr val="F4F8F3"/>
              </a:solidFill>
              <a:effectLst/>
              <a:uLnTx/>
              <a:uFillTx/>
              <a:latin typeface="Cormorant Garamond 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480" normalizeH="0" baseline="0" noProof="0" dirty="0">
              <a:ln>
                <a:noFill/>
              </a:ln>
              <a:solidFill>
                <a:srgbClr val="F4F8F3"/>
              </a:solidFill>
              <a:effectLst/>
              <a:uLnTx/>
              <a:uFillTx/>
              <a:latin typeface="Cormorant Garamond Bold"/>
              <a:ea typeface="+mn-ea"/>
              <a:cs typeface="+mn-cs"/>
            </a:endParaRPr>
          </a:p>
          <a:p>
            <a:pPr marL="857250" marR="0" lvl="0" indent="-857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b="0" i="0" u="none" strike="noStrike" kern="1200" cap="none" spc="480" normalizeH="0" baseline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Maximise</a:t>
            </a:r>
            <a:r>
              <a:rPr kumimoji="0" lang="en-US" sz="60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 revenue</a:t>
            </a:r>
          </a:p>
          <a:p>
            <a:pPr marL="857250" marR="0" lvl="0" indent="-857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b="0" i="0" u="none" strike="noStrike" kern="1200" cap="none" spc="480" normalizeH="0" baseline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Minimise</a:t>
            </a:r>
            <a:r>
              <a:rPr kumimoji="0" lang="en-US" sz="60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 costs</a:t>
            </a:r>
          </a:p>
          <a:p>
            <a:pPr marL="857250" marR="0" lvl="0" indent="-857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60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Cross-sell between profitable markets</a:t>
            </a:r>
          </a:p>
          <a:p>
            <a:pPr marL="857250" marR="0" lvl="0" indent="-8572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60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Cross-sell with other services</a:t>
            </a:r>
          </a:p>
        </p:txBody>
      </p:sp>
      <p:pic>
        <p:nvPicPr>
          <p:cNvPr id="2" name="Picture 2" descr="Image result for service">
            <a:extLst>
              <a:ext uri="{FF2B5EF4-FFF2-40B4-BE49-F238E27FC236}">
                <a16:creationId xmlns:a16="http://schemas.microsoft.com/office/drawing/2014/main" id="{46F589DB-1BEE-499E-9CA6-2FDA6A853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100" y="2705100"/>
            <a:ext cx="5791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89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2F3D6D4-8DED-4BC7-A8C5-7A4B6ECF8699}"/>
              </a:ext>
            </a:extLst>
          </p:cNvPr>
          <p:cNvSpPr/>
          <p:nvPr/>
        </p:nvSpPr>
        <p:spPr>
          <a:xfrm>
            <a:off x="7675938" y="1171872"/>
            <a:ext cx="9011862" cy="2012066"/>
          </a:xfrm>
          <a:prstGeom prst="rect">
            <a:avLst/>
          </a:prstGeom>
          <a:solidFill>
            <a:schemeClr val="bg1"/>
          </a:solidFill>
          <a:ln>
            <a:solidFill>
              <a:srgbClr val="BCB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morant Garamond Bold" panose="020B0604020202020204" charset="0"/>
                <a:ea typeface="+mn-ea"/>
                <a:cs typeface="+mn-cs"/>
              </a:rPr>
              <a:t>Signature : Your best, dominant, highest margin, core services.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179113C-CB08-41AB-8065-0414404FFDCC}"/>
              </a:ext>
            </a:extLst>
          </p:cNvPr>
          <p:cNvSpPr/>
          <p:nvPr/>
        </p:nvSpPr>
        <p:spPr>
          <a:xfrm>
            <a:off x="7675938" y="3189104"/>
            <a:ext cx="9011862" cy="2012066"/>
          </a:xfrm>
          <a:prstGeom prst="rect">
            <a:avLst/>
          </a:prstGeom>
          <a:solidFill>
            <a:srgbClr val="C00000"/>
          </a:solidFill>
          <a:ln>
            <a:solidFill>
              <a:srgbClr val="BCB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morant Garamond Bold" panose="020B0604020202020204" charset="0"/>
                <a:ea typeface="+mn-ea"/>
                <a:cs typeface="+mn-cs"/>
              </a:rPr>
              <a:t>Complimentary: vertical or horizontal integration &amp; cross-sell.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32A179-4981-48EA-9116-9205FA3624F4}"/>
              </a:ext>
            </a:extLst>
          </p:cNvPr>
          <p:cNvSpPr/>
          <p:nvPr/>
        </p:nvSpPr>
        <p:spPr>
          <a:xfrm>
            <a:off x="7675936" y="5143500"/>
            <a:ext cx="9011862" cy="2012066"/>
          </a:xfrm>
          <a:prstGeom prst="rect">
            <a:avLst/>
          </a:prstGeom>
          <a:solidFill>
            <a:srgbClr val="0070C0"/>
          </a:solidFill>
          <a:ln>
            <a:solidFill>
              <a:srgbClr val="BCB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morant Garamond Bold" panose="020B0604020202020204" charset="0"/>
                <a:ea typeface="+mn-ea"/>
                <a:cs typeface="+mn-cs"/>
              </a:rPr>
              <a:t>Follow-on/Fall-back service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C7812C9-2383-4228-ADAD-6755433D1A67}"/>
              </a:ext>
            </a:extLst>
          </p:cNvPr>
          <p:cNvSpPr/>
          <p:nvPr/>
        </p:nvSpPr>
        <p:spPr>
          <a:xfrm>
            <a:off x="2209800" y="3659344"/>
            <a:ext cx="4652249" cy="4684556"/>
          </a:xfrm>
          <a:prstGeom prst="ellipse">
            <a:avLst/>
          </a:prstGeom>
          <a:solidFill>
            <a:srgbClr val="0070C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90000"/>
              <a:hueOff val="0"/>
              <a:satOff val="0"/>
              <a:lumOff val="23095"/>
              <a:alphaOff val="-50000"/>
            </a:schemeClr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8616416-389E-40AA-B33E-0FBCFA0EF6B2}"/>
              </a:ext>
            </a:extLst>
          </p:cNvPr>
          <p:cNvSpPr/>
          <p:nvPr/>
        </p:nvSpPr>
        <p:spPr>
          <a:xfrm>
            <a:off x="3140251" y="4596256"/>
            <a:ext cx="2791348" cy="2810732"/>
          </a:xfrm>
          <a:prstGeom prst="ellipse">
            <a:avLst/>
          </a:prstGeom>
          <a:solidFill>
            <a:srgbClr val="FF0000">
              <a:alpha val="75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90000"/>
              <a:hueOff val="0"/>
              <a:satOff val="0"/>
              <a:lumOff val="11547"/>
              <a:alphaOff val="-25000"/>
            </a:schemeClr>
          </a:effectRef>
          <a:fontRef idx="minor">
            <a:schemeClr val="lt1"/>
          </a:fontRef>
        </p:style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10B8240-22E2-48BF-803B-6DABBC93A0CE}"/>
              </a:ext>
            </a:extLst>
          </p:cNvPr>
          <p:cNvSpPr/>
          <p:nvPr/>
        </p:nvSpPr>
        <p:spPr>
          <a:xfrm>
            <a:off x="4070699" y="5533168"/>
            <a:ext cx="930449" cy="93691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Straight Connector 32">
            <a:extLst>
              <a:ext uri="{FF2B5EF4-FFF2-40B4-BE49-F238E27FC236}">
                <a16:creationId xmlns:a16="http://schemas.microsoft.com/office/drawing/2014/main" id="{5C9843F2-AECC-4268-A7F6-F010648A9804}"/>
              </a:ext>
            </a:extLst>
          </p:cNvPr>
          <p:cNvSpPr/>
          <p:nvPr/>
        </p:nvSpPr>
        <p:spPr>
          <a:xfrm>
            <a:off x="7055892" y="2780990"/>
            <a:ext cx="58153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Straight Connector 33">
            <a:extLst>
              <a:ext uri="{FF2B5EF4-FFF2-40B4-BE49-F238E27FC236}">
                <a16:creationId xmlns:a16="http://schemas.microsoft.com/office/drawing/2014/main" id="{14BBC062-419F-4A4B-A80F-281D9D1E9C7A}"/>
              </a:ext>
            </a:extLst>
          </p:cNvPr>
          <p:cNvSpPr/>
          <p:nvPr/>
        </p:nvSpPr>
        <p:spPr>
          <a:xfrm rot="5400000">
            <a:off x="4184819" y="3132876"/>
            <a:ext cx="3219851" cy="2517641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Straight Connector 34">
            <a:extLst>
              <a:ext uri="{FF2B5EF4-FFF2-40B4-BE49-F238E27FC236}">
                <a16:creationId xmlns:a16="http://schemas.microsoft.com/office/drawing/2014/main" id="{F3F47823-2503-4883-ACF1-F9374AC49DEB}"/>
              </a:ext>
            </a:extLst>
          </p:cNvPr>
          <p:cNvSpPr/>
          <p:nvPr/>
        </p:nvSpPr>
        <p:spPr>
          <a:xfrm>
            <a:off x="7055892" y="4147322"/>
            <a:ext cx="58153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Straight Connector 35">
            <a:extLst>
              <a:ext uri="{FF2B5EF4-FFF2-40B4-BE49-F238E27FC236}">
                <a16:creationId xmlns:a16="http://schemas.microsoft.com/office/drawing/2014/main" id="{02B16F37-3F0E-48EB-8199-33D0E9DA9EDA}"/>
              </a:ext>
            </a:extLst>
          </p:cNvPr>
          <p:cNvSpPr/>
          <p:nvPr/>
        </p:nvSpPr>
        <p:spPr>
          <a:xfrm rot="5400000">
            <a:off x="4873633" y="4475577"/>
            <a:ext cx="2509047" cy="185082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Straight Connector 36">
            <a:extLst>
              <a:ext uri="{FF2B5EF4-FFF2-40B4-BE49-F238E27FC236}">
                <a16:creationId xmlns:a16="http://schemas.microsoft.com/office/drawing/2014/main" id="{4D5CDDCC-9F53-4598-BF25-EB93BC114771}"/>
              </a:ext>
            </a:extLst>
          </p:cNvPr>
          <p:cNvSpPr/>
          <p:nvPr/>
        </p:nvSpPr>
        <p:spPr>
          <a:xfrm>
            <a:off x="7055892" y="5513648"/>
            <a:ext cx="58153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Straight Connector 37">
            <a:extLst>
              <a:ext uri="{FF2B5EF4-FFF2-40B4-BE49-F238E27FC236}">
                <a16:creationId xmlns:a16="http://schemas.microsoft.com/office/drawing/2014/main" id="{B61AB777-020E-4C52-A3C1-D704B5572BFA}"/>
              </a:ext>
            </a:extLst>
          </p:cNvPr>
          <p:cNvSpPr/>
          <p:nvPr/>
        </p:nvSpPr>
        <p:spPr>
          <a:xfrm rot="5400000">
            <a:off x="5563317" y="5817180"/>
            <a:ext cx="1792622" cy="1183997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35673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690187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5943600" y="2452947"/>
            <a:ext cx="12115800" cy="579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800" spc="480" dirty="0">
                <a:solidFill>
                  <a:srgbClr val="F4F8F3"/>
                </a:solidFill>
                <a:latin typeface="Cormorant Garamond Bold"/>
              </a:rPr>
              <a:t>2. AGREE SERVICE PRIORITIES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65166" y="3660346"/>
            <a:ext cx="10417834" cy="2685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Agree / amend coding of services/markets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Prioritise service/market activities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Create stretch targets for service sales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097452" y="1028700"/>
            <a:ext cx="14580948" cy="9278146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3" name="AutoShape 3"/>
          <p:cNvSpPr/>
          <p:nvPr/>
        </p:nvSpPr>
        <p:spPr>
          <a:xfrm>
            <a:off x="1304125" y="4325490"/>
            <a:ext cx="38290" cy="5981355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012890" y="1024492"/>
            <a:ext cx="5028276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5400" dirty="0">
                <a:solidFill>
                  <a:srgbClr val="A6A6A6"/>
                </a:solidFill>
                <a:latin typeface="Playfair Display"/>
              </a:rPr>
              <a:t>Workshop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76600" y="3006038"/>
            <a:ext cx="13982700" cy="6870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l">
              <a:lnSpc>
                <a:spcPct val="200000"/>
              </a:lnSpc>
              <a:buFont typeface="+mj-lt"/>
              <a:buAutoNum type="arabicPeriod"/>
            </a:pPr>
            <a:r>
              <a:rPr lang="en-US" sz="4000" b="0" i="0" u="none" strike="noStrike" baseline="0" dirty="0">
                <a:solidFill>
                  <a:srgbClr val="595959"/>
                </a:solidFill>
                <a:latin typeface="Cormorant Garamond Bold" panose="020B0604020202020204" charset="0"/>
              </a:rPr>
              <a:t>Together (if you’re small) or in break-outs (if you’re large)….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4000" dirty="0">
                <a:solidFill>
                  <a:srgbClr val="595959"/>
                </a:solidFill>
                <a:latin typeface="Cormorant Garamond Bold" panose="020B0604020202020204" charset="0"/>
              </a:rPr>
              <a:t>Use the list on next page to prioritise ideas for how you can…..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595959"/>
                </a:solidFill>
                <a:latin typeface="Cormorant Garamond Bold" panose="020B0604020202020204" charset="0"/>
              </a:rPr>
              <a:t>		A. …. Develop (add value to) your services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595959"/>
                </a:solidFill>
                <a:latin typeface="Cormorant Garamond Bold" panose="020B0604020202020204" charset="0"/>
              </a:rPr>
              <a:t>		B. ….	Reduce costs of delivery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595959"/>
                </a:solidFill>
                <a:latin typeface="Cormorant Garamond Bold" panose="020B0604020202020204" charset="0"/>
              </a:rPr>
              <a:t>		C. …. Increase prices / change pricing structure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595959"/>
                </a:solidFill>
                <a:latin typeface="Cormorant Garamond Bold" panose="020B0604020202020204" charset="0"/>
              </a:rPr>
              <a:t>		D. …. Undertake research to support these activities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595959"/>
                </a:solidFill>
                <a:latin typeface="Cormorant Garamond Bold" panose="020B0604020202020204" charset="0"/>
              </a:rPr>
              <a:t>3. Assign responsibilities for service research &amp; development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595959"/>
                </a:solidFill>
                <a:latin typeface="Cormorant Garamond Bold" panose="020B0604020202020204" charset="0"/>
              </a:rPr>
              <a:t>4. Report back with research, costs, benefits &amp; business case</a:t>
            </a:r>
            <a:endParaRPr lang="en-US" sz="3200" dirty="0">
              <a:solidFill>
                <a:srgbClr val="595959"/>
              </a:solidFill>
              <a:latin typeface="Cormorant Garamond Bold" panose="020B060402020202020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276600" y="1485900"/>
            <a:ext cx="13411200" cy="807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5000" spc="750" dirty="0">
                <a:solidFill>
                  <a:srgbClr val="404040"/>
                </a:solidFill>
                <a:latin typeface="Cormorant Garamond Bold"/>
              </a:rPr>
              <a:t>3. SERVICE DEVELOPMENT PLAN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21667" y="1028700"/>
            <a:ext cx="14637633" cy="92781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3" name="AutoShape 3"/>
          <p:cNvSpPr/>
          <p:nvPr/>
        </p:nvSpPr>
        <p:spPr>
          <a:xfrm>
            <a:off x="1199349" y="5600700"/>
            <a:ext cx="96051" cy="4772565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190163" y="3539138"/>
            <a:ext cx="5028276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5400" dirty="0">
                <a:solidFill>
                  <a:srgbClr val="A6A6A6"/>
                </a:solidFill>
                <a:latin typeface="Playfair Display"/>
              </a:rPr>
              <a:t>Workshop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81400" y="1563955"/>
            <a:ext cx="12982642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00"/>
              </a:lnSpc>
            </a:pPr>
            <a:r>
              <a:rPr lang="en-US" sz="6600" b="1" spc="110" dirty="0">
                <a:solidFill>
                  <a:srgbClr val="F4F8F3"/>
                </a:solidFill>
                <a:latin typeface="Cormorant Garamond Bold"/>
              </a:rPr>
              <a:t>Ideas for service development</a:t>
            </a:r>
          </a:p>
          <a:p>
            <a:pPr>
              <a:lnSpc>
                <a:spcPts val="6600"/>
              </a:lnSpc>
            </a:pPr>
            <a:endParaRPr lang="en-US" sz="5500" b="1" spc="110" dirty="0">
              <a:solidFill>
                <a:srgbClr val="F4F8F3"/>
              </a:solidFill>
              <a:latin typeface="Cormorant Garamond Bold"/>
            </a:endParaRPr>
          </a:p>
          <a:p>
            <a:pPr>
              <a:lnSpc>
                <a:spcPts val="6600"/>
              </a:lnSpc>
            </a:pPr>
            <a:endParaRPr lang="en-US" sz="5500" b="1" spc="110" dirty="0">
              <a:solidFill>
                <a:srgbClr val="F4F8F3"/>
              </a:solidFill>
              <a:latin typeface="Cormorant Garamond Bold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145FF83-271C-4CF0-83EF-EBA85C84ABC6}"/>
              </a:ext>
            </a:extLst>
          </p:cNvPr>
          <p:cNvSpPr txBox="1">
            <a:spLocks/>
          </p:cNvSpPr>
          <p:nvPr/>
        </p:nvSpPr>
        <p:spPr>
          <a:xfrm>
            <a:off x="3352800" y="3147335"/>
            <a:ext cx="5486400" cy="27050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Templates &amp; tools 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Process or method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Peer group network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Expert group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Accreditation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Simulation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Licencing</a:t>
            </a:r>
          </a:p>
          <a:p>
            <a:pPr>
              <a:lnSpc>
                <a:spcPct val="120000"/>
              </a:lnSpc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Freemium</a:t>
            </a:r>
          </a:p>
          <a:p>
            <a:pPr>
              <a:lnSpc>
                <a:spcPct val="120000"/>
              </a:lnSpc>
            </a:pPr>
            <a:endParaRPr lang="en-GB" sz="4000" dirty="0">
              <a:solidFill>
                <a:schemeClr val="bg1"/>
              </a:solidFill>
              <a:latin typeface="Cormorant Garamond Bold" panose="020B06040202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2845D-EAA8-4A7C-B220-638721CD2AFE}"/>
              </a:ext>
            </a:extLst>
          </p:cNvPr>
          <p:cNvSpPr txBox="1"/>
          <p:nvPr/>
        </p:nvSpPr>
        <p:spPr>
          <a:xfrm>
            <a:off x="10765330" y="3147335"/>
            <a:ext cx="6758445" cy="6658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Database access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Research reports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Benchmarking/maturity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Video Course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Apps/Software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Games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Research report / survey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morant Garamond Bold" panose="020B0604020202020204" charset="0"/>
              </a:rPr>
              <a:t>Franchising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000" dirty="0">
                <a:solidFill>
                  <a:schemeClr val="bg1"/>
                </a:solidFill>
                <a:latin typeface="Cormorant Garamond Bold" panose="020B0604020202020204" charset="0"/>
              </a:rPr>
              <a:t>Pay per use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morant Garamond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57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987" y="0"/>
            <a:ext cx="13793440" cy="424002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5816" r="27490"/>
          <a:stretch>
            <a:fillRect/>
          </a:stretch>
        </p:blipFill>
        <p:spPr>
          <a:xfrm>
            <a:off x="10636506" y="1028700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20752" y="-556155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1140121" y="2247900"/>
            <a:ext cx="9507228" cy="6009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5400" spc="480" dirty="0">
                <a:solidFill>
                  <a:srgbClr val="404040"/>
                </a:solidFill>
                <a:latin typeface="Cormorant Garamond Bold"/>
              </a:rPr>
              <a:t>4. CROSS-SELLING PLAN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94057" y="5068460"/>
            <a:ext cx="9199549" cy="3608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0" lvl="1">
              <a:lnSpc>
                <a:spcPct val="150000"/>
              </a:lnSpc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Create activities &amp; timelines for maximizing cross-selling both same services into new markets and new services into existing markets</a:t>
            </a:r>
          </a:p>
        </p:txBody>
      </p:sp>
    </p:spTree>
    <p:extLst>
      <p:ext uri="{BB962C8B-B14F-4D97-AF65-F5344CB8AC3E}">
        <p14:creationId xmlns:p14="http://schemas.microsoft.com/office/powerpoint/2010/main" val="303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1555" r="21555"/>
          <a:stretch>
            <a:fillRect/>
          </a:stretch>
        </p:blipFill>
        <p:spPr>
          <a:xfrm>
            <a:off x="10265267" y="1057039"/>
            <a:ext cx="6994033" cy="820126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056168" y="1669433"/>
            <a:ext cx="8877814" cy="70140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TextBox 4"/>
          <p:cNvSpPr txBox="1"/>
          <p:nvPr/>
        </p:nvSpPr>
        <p:spPr>
          <a:xfrm>
            <a:off x="2258101" y="3474282"/>
            <a:ext cx="8476004" cy="2951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2260" lvl="1">
              <a:lnSpc>
                <a:spcPct val="150000"/>
              </a:lnSpc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Use stretch targets &amp; service development plan to allocate resources to key activities.</a:t>
            </a:r>
          </a:p>
        </p:txBody>
      </p:sp>
      <p:sp>
        <p:nvSpPr>
          <p:cNvPr id="5" name="AutoShape 5"/>
          <p:cNvSpPr/>
          <p:nvPr/>
        </p:nvSpPr>
        <p:spPr>
          <a:xfrm>
            <a:off x="1003632" y="0"/>
            <a:ext cx="45719" cy="10287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7" name="TextBox 7"/>
          <p:cNvSpPr txBox="1"/>
          <p:nvPr/>
        </p:nvSpPr>
        <p:spPr>
          <a:xfrm>
            <a:off x="2209800" y="2135234"/>
            <a:ext cx="8476004" cy="562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400" spc="480" dirty="0">
                <a:solidFill>
                  <a:srgbClr val="F4F8F3"/>
                </a:solidFill>
                <a:latin typeface="Garamond" panose="02020404030301010803" pitchFamily="18" charset="0"/>
              </a:rPr>
              <a:t>5. RESOURCE ALLOCATION</a:t>
            </a:r>
          </a:p>
        </p:txBody>
      </p:sp>
    </p:spTree>
    <p:extLst>
      <p:ext uri="{BB962C8B-B14F-4D97-AF65-F5344CB8AC3E}">
        <p14:creationId xmlns:p14="http://schemas.microsoft.com/office/powerpoint/2010/main" val="51250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4514" t="24480" r="23063" b="23725"/>
          <a:stretch>
            <a:fillRect/>
          </a:stretch>
        </p:blipFill>
        <p:spPr>
          <a:xfrm>
            <a:off x="6294800" y="1485900"/>
            <a:ext cx="5698400" cy="56301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2C077A-149E-48F1-BD55-60ED028819CC}"/>
              </a:ext>
            </a:extLst>
          </p:cNvPr>
          <p:cNvSpPr txBox="1"/>
          <p:nvPr/>
        </p:nvSpPr>
        <p:spPr>
          <a:xfrm>
            <a:off x="4267200" y="7961010"/>
            <a:ext cx="9144000" cy="1258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00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joe@consultingmastered.com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4F8F3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10643" cy="1028700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6051" r="16051"/>
          <a:stretch>
            <a:fillRect/>
          </a:stretch>
        </p:blipFill>
        <p:spPr>
          <a:xfrm>
            <a:off x="1005052" y="4069474"/>
            <a:ext cx="6200539" cy="621752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5400000">
            <a:off x="13693141" y="-3368040"/>
            <a:ext cx="45719" cy="9144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580350"/>
            <a:ext cx="6190176" cy="122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404040"/>
                </a:solidFill>
                <a:latin typeface="Garamond" panose="02020404030301010803" pitchFamily="18" charset="0"/>
              </a:rPr>
              <a:t>Contents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86800" y="1257300"/>
            <a:ext cx="9296399" cy="898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Service strategy 101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Coding Services &amp; Markets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Services development plan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(Cross-)selling plan &amp; targets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Resource allocation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  <a:effectLst>
            <a:softEdge rad="444500"/>
          </a:effectLst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279395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6073910" y="4444495"/>
            <a:ext cx="985189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spc="300" dirty="0">
                <a:solidFill>
                  <a:srgbClr val="F4F8F3"/>
                </a:solidFill>
                <a:latin typeface="Cormorant Garamond Bold"/>
              </a:rPr>
              <a:t>Workshop Preparation</a:t>
            </a:r>
          </a:p>
        </p:txBody>
      </p:sp>
    </p:spTree>
    <p:extLst>
      <p:ext uri="{BB962C8B-B14F-4D97-AF65-F5344CB8AC3E}">
        <p14:creationId xmlns:p14="http://schemas.microsoft.com/office/powerpoint/2010/main" val="194176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lients">
            <a:extLst>
              <a:ext uri="{FF2B5EF4-FFF2-40B4-BE49-F238E27FC236}">
                <a16:creationId xmlns:a16="http://schemas.microsoft.com/office/drawing/2014/main" id="{85655E1D-1144-46CA-899D-26AB45CA8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62" y="571500"/>
            <a:ext cx="11899975" cy="621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6271100" y="4762500"/>
            <a:ext cx="12049967" cy="3388041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AutoShape 5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7" name="TextBox 7"/>
          <p:cNvSpPr txBox="1"/>
          <p:nvPr/>
        </p:nvSpPr>
        <p:spPr>
          <a:xfrm>
            <a:off x="7330145" y="5448300"/>
            <a:ext cx="9341490" cy="2378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spc="480" dirty="0">
                <a:solidFill>
                  <a:srgbClr val="F4F8F3"/>
                </a:solidFill>
                <a:latin typeface="Cormorant Garamond Bold"/>
              </a:rPr>
              <a:t>Consider inviting some clients?</a:t>
            </a:r>
          </a:p>
        </p:txBody>
      </p:sp>
    </p:spTree>
    <p:extLst>
      <p:ext uri="{BB962C8B-B14F-4D97-AF65-F5344CB8AC3E}">
        <p14:creationId xmlns:p14="http://schemas.microsoft.com/office/powerpoint/2010/main" val="407614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17221200" y="1"/>
            <a:ext cx="45719" cy="10287000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1026" name="Picture 2" descr="Image result for markets business">
            <a:extLst>
              <a:ext uri="{FF2B5EF4-FFF2-40B4-BE49-F238E27FC236}">
                <a16:creationId xmlns:a16="http://schemas.microsoft.com/office/drawing/2014/main" id="{C4835EF3-5025-4722-8718-6DFC66A1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96769"/>
            <a:ext cx="6890374" cy="447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2498336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5943600" y="2452947"/>
            <a:ext cx="12115800" cy="564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400" spc="480" dirty="0">
                <a:solidFill>
                  <a:srgbClr val="F4F8F3"/>
                </a:solidFill>
                <a:latin typeface="Cormorant Garamond Bold"/>
              </a:rPr>
              <a:t>EXAMPLE MARKET PRIORITISATION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65166" y="3660346"/>
            <a:ext cx="6123579" cy="4531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Market size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Competition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Growth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Existing client presence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Contacts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03BB63-CDDF-4DCE-99A2-4FC4BD8CEFDB}"/>
              </a:ext>
            </a:extLst>
          </p:cNvPr>
          <p:cNvSpPr txBox="1"/>
          <p:nvPr/>
        </p:nvSpPr>
        <p:spPr>
          <a:xfrm>
            <a:off x="12954000" y="4549621"/>
            <a:ext cx="612357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i="1" spc="27" dirty="0">
                <a:solidFill>
                  <a:srgbClr val="F4F8F3"/>
                </a:solidFill>
                <a:latin typeface="Cormorant Garamond Medium"/>
              </a:rPr>
              <a:t>For each market you are considering, score these factors to see which you might enter next.</a:t>
            </a:r>
          </a:p>
        </p:txBody>
      </p:sp>
    </p:spTree>
    <p:extLst>
      <p:ext uri="{BB962C8B-B14F-4D97-AF65-F5344CB8AC3E}">
        <p14:creationId xmlns:p14="http://schemas.microsoft.com/office/powerpoint/2010/main" val="290037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5998E4-939D-40E4-9F17-A70D9A4067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87978" y="3467100"/>
            <a:ext cx="12512043" cy="5638800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09569E62-0B71-4EAC-9865-6586126ED4CC}"/>
              </a:ext>
            </a:extLst>
          </p:cNvPr>
          <p:cNvSpPr/>
          <p:nvPr/>
        </p:nvSpPr>
        <p:spPr>
          <a:xfrm>
            <a:off x="0" y="1"/>
            <a:ext cx="18288000" cy="26289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4B91DF7-2204-4ED1-94C7-C95A6A59F1EE}"/>
              </a:ext>
            </a:extLst>
          </p:cNvPr>
          <p:cNvSpPr/>
          <p:nvPr/>
        </p:nvSpPr>
        <p:spPr>
          <a:xfrm>
            <a:off x="685800" y="0"/>
            <a:ext cx="45719" cy="10287000"/>
          </a:xfrm>
          <a:prstGeom prst="rect">
            <a:avLst/>
          </a:prstGeom>
          <a:solidFill>
            <a:srgbClr val="A5A27D"/>
          </a:solid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4D4D9A7-93D6-4C3F-95C1-90A4CCD269CF}"/>
              </a:ext>
            </a:extLst>
          </p:cNvPr>
          <p:cNvSpPr txBox="1"/>
          <p:nvPr/>
        </p:nvSpPr>
        <p:spPr>
          <a:xfrm>
            <a:off x="1028701" y="604425"/>
            <a:ext cx="9543570" cy="1383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spc="160" dirty="0">
                <a:solidFill>
                  <a:srgbClr val="F4F8F3"/>
                </a:solidFill>
                <a:latin typeface="Cormorant Garamond Bold"/>
              </a:rPr>
              <a:t>Example Coding</a:t>
            </a:r>
          </a:p>
        </p:txBody>
      </p:sp>
    </p:spTree>
    <p:extLst>
      <p:ext uri="{BB962C8B-B14F-4D97-AF65-F5344CB8AC3E}">
        <p14:creationId xmlns:p14="http://schemas.microsoft.com/office/powerpoint/2010/main" val="40635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"/>
            <a:ext cx="13793440" cy="2628900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3307" r="33307"/>
          <a:stretch>
            <a:fillRect/>
          </a:stretch>
        </p:blipFill>
        <p:spPr>
          <a:xfrm>
            <a:off x="11133169" y="1958854"/>
            <a:ext cx="6126131" cy="727110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685800" y="0"/>
            <a:ext cx="45719" cy="10287000"/>
          </a:xfrm>
          <a:prstGeom prst="rect">
            <a:avLst/>
          </a:prstGeom>
          <a:solidFill>
            <a:srgbClr val="A5A27D"/>
          </a:solidFill>
        </p:spPr>
      </p:sp>
      <p:sp>
        <p:nvSpPr>
          <p:cNvPr id="5" name="TextBox 5"/>
          <p:cNvSpPr txBox="1"/>
          <p:nvPr/>
        </p:nvSpPr>
        <p:spPr>
          <a:xfrm>
            <a:off x="1028701" y="604425"/>
            <a:ext cx="9543570" cy="8069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spc="160" dirty="0">
                <a:solidFill>
                  <a:srgbClr val="F4F8F3"/>
                </a:solidFill>
                <a:latin typeface="Cormorant Garamond Bold"/>
              </a:rPr>
              <a:t>CODING</a:t>
            </a:r>
          </a:p>
          <a:p>
            <a:pPr>
              <a:lnSpc>
                <a:spcPct val="150000"/>
              </a:lnSpc>
            </a:pPr>
            <a:endParaRPr lang="en-US" sz="4800" spc="160" dirty="0">
              <a:solidFill>
                <a:srgbClr val="F4F8F3"/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Code your services for profitability (green to red)</a:t>
            </a: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endParaRPr lang="en-US" sz="4800" spc="160" dirty="0">
              <a:solidFill>
                <a:schemeClr val="tx1">
                  <a:lumMod val="65000"/>
                  <a:lumOff val="35000"/>
                </a:schemeClr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Code your markets for priorities (A to C)</a:t>
            </a:r>
            <a:endParaRPr lang="en-US" sz="4800" spc="160" dirty="0">
              <a:solidFill>
                <a:srgbClr val="595959"/>
              </a:solidFill>
              <a:latin typeface="Cormorant Garamond Bold"/>
            </a:endParaRPr>
          </a:p>
        </p:txBody>
      </p:sp>
    </p:spTree>
    <p:extLst>
      <p:ext uri="{BB962C8B-B14F-4D97-AF65-F5344CB8AC3E}">
        <p14:creationId xmlns:p14="http://schemas.microsoft.com/office/powerpoint/2010/main" val="115395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987" y="0"/>
            <a:ext cx="13793440" cy="4240020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5" name="AutoShape 5"/>
          <p:cNvSpPr/>
          <p:nvPr/>
        </p:nvSpPr>
        <p:spPr>
          <a:xfrm>
            <a:off x="820752" y="-556155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1371600" y="2244448"/>
            <a:ext cx="8003879" cy="600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5400" spc="480" dirty="0">
                <a:solidFill>
                  <a:srgbClr val="404040"/>
                </a:solidFill>
                <a:latin typeface="Cormorant Garamond Bold"/>
              </a:rPr>
              <a:t>ALL TO HAVE READ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4249" y="4796175"/>
            <a:ext cx="9199549" cy="4377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0" lvl="1">
              <a:lnSpc>
                <a:spcPct val="250000"/>
              </a:lnSpc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Corporate strategy</a:t>
            </a:r>
          </a:p>
          <a:p>
            <a:pPr marL="367030" lvl="1">
              <a:lnSpc>
                <a:spcPct val="250000"/>
              </a:lnSpc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Market research</a:t>
            </a:r>
          </a:p>
          <a:p>
            <a:pPr marL="367030" lvl="1">
              <a:lnSpc>
                <a:spcPct val="250000"/>
              </a:lnSpc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Service coding &amp; service financials</a:t>
            </a:r>
          </a:p>
        </p:txBody>
      </p:sp>
      <p:pic>
        <p:nvPicPr>
          <p:cNvPr id="2050" name="Picture 2" descr="Image result for reading report">
            <a:extLst>
              <a:ext uri="{FF2B5EF4-FFF2-40B4-BE49-F238E27FC236}">
                <a16:creationId xmlns:a16="http://schemas.microsoft.com/office/drawing/2014/main" id="{9B2D5E08-D5FA-43E5-83C6-962FF29D6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6" r="6463"/>
          <a:stretch/>
        </p:blipFill>
        <p:spPr bwMode="auto">
          <a:xfrm>
            <a:off x="9245892" y="1907416"/>
            <a:ext cx="9081786" cy="529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85800" y="513524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4" name="AutoShape 4"/>
          <p:cNvSpPr/>
          <p:nvPr/>
        </p:nvSpPr>
        <p:spPr>
          <a:xfrm>
            <a:off x="685800" y="429497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5" name="AutoShape 5"/>
          <p:cNvSpPr/>
          <p:nvPr/>
        </p:nvSpPr>
        <p:spPr>
          <a:xfrm>
            <a:off x="6513674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AutoShape 6"/>
          <p:cNvSpPr/>
          <p:nvPr/>
        </p:nvSpPr>
        <p:spPr>
          <a:xfrm>
            <a:off x="12341549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5800" y="1235368"/>
            <a:ext cx="1084739" cy="9938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48186" y="6528521"/>
            <a:ext cx="1070140" cy="99389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85800" y="2665192"/>
            <a:ext cx="4851801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Use a room with post-its. Get people on their feet. Temper headstrong personalities.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13674" y="2665192"/>
            <a:ext cx="4691938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Walk-through service strategy 101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41549" y="2665192"/>
            <a:ext cx="4615703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Agree coding for services &amp; market priorities.</a:t>
            </a:r>
          </a:p>
        </p:txBody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73CC3EB8-7F38-493E-927D-845BECF8A9EF}"/>
              </a:ext>
            </a:extLst>
          </p:cNvPr>
          <p:cNvSpPr/>
          <p:nvPr/>
        </p:nvSpPr>
        <p:spPr>
          <a:xfrm>
            <a:off x="685800" y="5541837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EC499E3B-37FF-4201-83AB-33831E7D8578}"/>
              </a:ext>
            </a:extLst>
          </p:cNvPr>
          <p:cNvSpPr/>
          <p:nvPr/>
        </p:nvSpPr>
        <p:spPr>
          <a:xfrm>
            <a:off x="685800" y="545781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F3B7EE9D-7191-4F0B-9179-631A960CD23E}"/>
              </a:ext>
            </a:extLst>
          </p:cNvPr>
          <p:cNvSpPr/>
          <p:nvPr/>
        </p:nvSpPr>
        <p:spPr>
          <a:xfrm>
            <a:off x="6477000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665A5665-7E40-4A7A-806B-6CB84A816FA9}"/>
              </a:ext>
            </a:extLst>
          </p:cNvPr>
          <p:cNvSpPr txBox="1"/>
          <p:nvPr/>
        </p:nvSpPr>
        <p:spPr>
          <a:xfrm>
            <a:off x="685800" y="7658100"/>
            <a:ext cx="4851801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Agree development plan for services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5365E38C-D583-4254-99B6-CE4B5313B1C4}"/>
              </a:ext>
            </a:extLst>
          </p:cNvPr>
          <p:cNvSpPr txBox="1"/>
          <p:nvPr/>
        </p:nvSpPr>
        <p:spPr>
          <a:xfrm>
            <a:off x="6407625" y="7729531"/>
            <a:ext cx="4797987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Develop Cross-Selling Activities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1C2D742-73FE-493C-961E-43FB63A576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59098" y="1201284"/>
            <a:ext cx="993892" cy="993892"/>
          </a:xfrm>
          <a:prstGeom prst="rect">
            <a:avLst/>
          </a:prstGeom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734A6413-A426-4AC5-B395-07F98E8A72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5800" y="6263681"/>
            <a:ext cx="986438" cy="9938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6CBCBAA-0114-494A-A7A8-C2EC2A29EF4A}"/>
              </a:ext>
            </a:extLst>
          </p:cNvPr>
          <p:cNvSpPr txBox="1"/>
          <p:nvPr/>
        </p:nvSpPr>
        <p:spPr>
          <a:xfrm>
            <a:off x="12289637" y="7744627"/>
            <a:ext cx="5715000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32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Medium"/>
                <a:ea typeface="+mn-ea"/>
                <a:cs typeface="+mn-cs"/>
              </a:rPr>
              <a:t>Agree resource allocation</a:t>
            </a:r>
          </a:p>
        </p:txBody>
      </p:sp>
      <p:sp>
        <p:nvSpPr>
          <p:cNvPr id="26" name="AutoShape 5">
            <a:extLst>
              <a:ext uri="{FF2B5EF4-FFF2-40B4-BE49-F238E27FC236}">
                <a16:creationId xmlns:a16="http://schemas.microsoft.com/office/drawing/2014/main" id="{0B4ADD60-826F-4120-8390-D1F90B612BC0}"/>
              </a:ext>
            </a:extLst>
          </p:cNvPr>
          <p:cNvSpPr/>
          <p:nvPr/>
        </p:nvSpPr>
        <p:spPr>
          <a:xfrm>
            <a:off x="12341549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3545089F-E77E-4020-B98E-360FB26EC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14386" y="1228653"/>
            <a:ext cx="1070140" cy="993892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6A2E03FC-176B-4C0C-A705-C0C205CF31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13674" y="6270151"/>
            <a:ext cx="993892" cy="9938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405</Words>
  <Application>Microsoft Office PowerPoint</Application>
  <PresentationFormat>Custom</PresentationFormat>
  <Paragraphs>84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Cormorant Garamond Medium</vt:lpstr>
      <vt:lpstr>Calibri</vt:lpstr>
      <vt:lpstr>Playfair Display</vt:lpstr>
      <vt:lpstr>Garamond</vt:lpstr>
      <vt:lpstr>Cormorant Garamond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UVP for Consultancies</dc:title>
  <dc:creator>ECEDC</dc:creator>
  <cp:lastModifiedBy>Joseph O'Mahoney</cp:lastModifiedBy>
  <cp:revision>44</cp:revision>
  <dcterms:created xsi:type="dcterms:W3CDTF">2006-08-16T00:00:00Z</dcterms:created>
  <dcterms:modified xsi:type="dcterms:W3CDTF">2021-04-03T16:09:51Z</dcterms:modified>
  <dc:identifier>DAETKNlbhkM</dc:identifier>
</cp:coreProperties>
</file>